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87" r:id="rId3"/>
    <p:sldId id="288" r:id="rId4"/>
    <p:sldId id="289" r:id="rId5"/>
    <p:sldId id="316" r:id="rId6"/>
    <p:sldId id="290" r:id="rId7"/>
    <p:sldId id="291" r:id="rId8"/>
    <p:sldId id="315" r:id="rId9"/>
    <p:sldId id="292" r:id="rId10"/>
    <p:sldId id="295" r:id="rId11"/>
    <p:sldId id="293" r:id="rId12"/>
    <p:sldId id="294" r:id="rId13"/>
    <p:sldId id="317" r:id="rId14"/>
    <p:sldId id="311" r:id="rId15"/>
    <p:sldId id="312" r:id="rId16"/>
    <p:sldId id="313" r:id="rId17"/>
    <p:sldId id="318" r:id="rId18"/>
    <p:sldId id="307" r:id="rId19"/>
    <p:sldId id="308" r:id="rId20"/>
    <p:sldId id="309" r:id="rId21"/>
    <p:sldId id="284"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E01535-E0DE-4F55-84AC-A5CADF9FF34F}" type="datetimeFigureOut">
              <a:rPr lang="ru-RU" smtClean="0"/>
              <a:pPr/>
              <a:t>01.06.2022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5461E8-0FE4-4727-BE26-CCEFEB24477D}" type="slidenum">
              <a:rPr lang="ru-RU" smtClean="0"/>
              <a:pPr/>
              <a:t>‹#›</a:t>
            </a:fld>
            <a:endParaRPr lang="ru-RU"/>
          </a:p>
        </p:txBody>
      </p:sp>
    </p:spTree>
    <p:extLst>
      <p:ext uri="{BB962C8B-B14F-4D97-AF65-F5344CB8AC3E}">
        <p14:creationId xmlns:p14="http://schemas.microsoft.com/office/powerpoint/2010/main" xmlns="" val="1166150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01.06.2022</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01.06.2022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01.06.2022</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01.06.2022</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01.06.2022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01.06.2022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01.06.2022</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01.06.2022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01.06.2022</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01.06.2022</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01.06.2022</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28728" y="142852"/>
            <a:ext cx="7429552" cy="2928958"/>
          </a:xfrm>
        </p:spPr>
        <p:txBody>
          <a:bodyPr>
            <a:normAutofit fontScale="90000"/>
          </a:bodyPr>
          <a:lstStyle/>
          <a:p>
            <a:pPr algn="ctr"/>
            <a:r>
              <a:rPr lang="ru-RU" dirty="0" smtClean="0"/>
              <a:t/>
            </a:r>
            <a:br>
              <a:rPr lang="ru-RU" dirty="0" smtClean="0"/>
            </a:br>
            <a:r>
              <a:rPr lang="ru-RU" dirty="0" smtClean="0"/>
              <a:t/>
            </a:r>
            <a:br>
              <a:rPr lang="ru-RU" dirty="0" smtClean="0"/>
            </a:br>
            <a:r>
              <a:rPr lang="ru-RU" dirty="0" smtClean="0">
                <a:solidFill>
                  <a:schemeClr val="tx1"/>
                </a:solidFill>
              </a:rPr>
              <a:t>Организация и контроль </a:t>
            </a:r>
            <a:br>
              <a:rPr lang="ru-RU" dirty="0" smtClean="0">
                <a:solidFill>
                  <a:schemeClr val="tx1"/>
                </a:solidFill>
              </a:rPr>
            </a:br>
            <a:r>
              <a:rPr lang="ru-RU" dirty="0" err="1" smtClean="0">
                <a:solidFill>
                  <a:schemeClr val="tx1"/>
                </a:solidFill>
              </a:rPr>
              <a:t>летне</a:t>
            </a:r>
            <a:r>
              <a:rPr lang="ru-RU" dirty="0" smtClean="0">
                <a:solidFill>
                  <a:schemeClr val="tx1"/>
                </a:solidFill>
              </a:rPr>
              <a:t> –оздоровительных мероприятий  в дошкольных образовательных учреждениях </a:t>
            </a:r>
            <a:br>
              <a:rPr lang="ru-RU" dirty="0" smtClean="0">
                <a:solidFill>
                  <a:schemeClr val="tx1"/>
                </a:solidFill>
              </a:rPr>
            </a:br>
            <a:r>
              <a:rPr lang="ru-RU" dirty="0" smtClean="0">
                <a:solidFill>
                  <a:schemeClr val="tx1"/>
                </a:solidFill>
              </a:rPr>
              <a:t> г. Набережные Челны </a:t>
            </a:r>
            <a:r>
              <a:rPr lang="ru-RU" dirty="0" smtClean="0"/>
              <a:t/>
            </a:r>
            <a:br>
              <a:rPr lang="ru-RU" dirty="0" smtClean="0"/>
            </a:br>
            <a:r>
              <a:rPr lang="ru-RU" dirty="0" smtClean="0">
                <a:solidFill>
                  <a:srgbClr val="002060"/>
                </a:solidFill>
                <a:latin typeface="Georgia" pitchFamily="18" charset="0"/>
              </a:rPr>
              <a:t/>
            </a:r>
            <a:br>
              <a:rPr lang="ru-RU" dirty="0" smtClean="0">
                <a:solidFill>
                  <a:srgbClr val="002060"/>
                </a:solidFill>
                <a:latin typeface="Georgia" pitchFamily="18" charset="0"/>
              </a:rPr>
            </a:br>
            <a:endParaRPr lang="ru-RU" dirty="0">
              <a:solidFill>
                <a:srgbClr val="002060"/>
              </a:solidFill>
              <a:latin typeface="Georgia" pitchFamily="18" charset="0"/>
            </a:endParaRPr>
          </a:p>
        </p:txBody>
      </p:sp>
      <p:sp>
        <p:nvSpPr>
          <p:cNvPr id="3" name="Подзаголовок 2"/>
          <p:cNvSpPr>
            <a:spLocks noGrp="1"/>
          </p:cNvSpPr>
          <p:nvPr>
            <p:ph type="subTitle" idx="1"/>
          </p:nvPr>
        </p:nvSpPr>
        <p:spPr>
          <a:xfrm>
            <a:off x="2267744" y="3789040"/>
            <a:ext cx="6172200" cy="1944216"/>
          </a:xfrm>
        </p:spPr>
        <p:txBody>
          <a:bodyPr>
            <a:noAutofit/>
          </a:bodyPr>
          <a:lstStyle/>
          <a:p>
            <a:pPr algn="ctr"/>
            <a:endParaRPr lang="ru-RU" sz="2000" dirty="0">
              <a:solidFill>
                <a:srgbClr val="7030A0"/>
              </a:solidFill>
              <a:latin typeface="Georgia" pitchFamily="18"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267744" y="2420888"/>
            <a:ext cx="5891166" cy="441837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429684" cy="571504"/>
          </a:xfrm>
        </p:spPr>
        <p:txBody>
          <a:bodyPr>
            <a:normAutofit fontScale="90000"/>
          </a:bodyPr>
          <a:lstStyle/>
          <a:p>
            <a:pPr algn="ctr"/>
            <a:r>
              <a:rPr lang="ru-RU" b="1" dirty="0" smtClean="0">
                <a:solidFill>
                  <a:schemeClr val="tx1"/>
                </a:solidFill>
              </a:rPr>
              <a:t>Предупреждение  детского травматизма</a:t>
            </a:r>
            <a:endParaRPr lang="ru-RU" b="1" dirty="0">
              <a:solidFill>
                <a:schemeClr val="tx1"/>
              </a:solidFill>
            </a:endParaRPr>
          </a:p>
        </p:txBody>
      </p:sp>
      <p:sp>
        <p:nvSpPr>
          <p:cNvPr id="5" name="Содержимое 4"/>
          <p:cNvSpPr>
            <a:spLocks noGrp="1"/>
          </p:cNvSpPr>
          <p:nvPr>
            <p:ph sz="quarter" idx="1"/>
          </p:nvPr>
        </p:nvSpPr>
        <p:spPr>
          <a:xfrm>
            <a:off x="285720" y="785794"/>
            <a:ext cx="8358246" cy="5688158"/>
          </a:xfrm>
        </p:spPr>
        <p:txBody>
          <a:bodyPr>
            <a:normAutofit fontScale="92500" lnSpcReduction="10000"/>
          </a:bodyPr>
          <a:lstStyle/>
          <a:p>
            <a:r>
              <a:rPr lang="ru-RU" dirty="0" smtClean="0"/>
              <a:t> оформить физкультурные площадки с песочным покрытием, где имеются беговая дорожка, яма для прыжков, площадка для игр в волейбол</a:t>
            </a:r>
          </a:p>
          <a:p>
            <a:r>
              <a:rPr lang="ru-RU" dirty="0" smtClean="0"/>
              <a:t> привести в соответствие волейбольные сетки, кольца для метания в цель, ворота для игры футбол.</a:t>
            </a:r>
          </a:p>
          <a:p>
            <a:r>
              <a:rPr lang="ru-RU" dirty="0" smtClean="0"/>
              <a:t>уделить внимание целостности ограждения по периметру ДОУ</a:t>
            </a:r>
          </a:p>
          <a:p>
            <a:r>
              <a:rPr lang="ru-RU" dirty="0" smtClean="0"/>
              <a:t>устранить на территории ДОУ </a:t>
            </a:r>
            <a:r>
              <a:rPr lang="ru-RU" dirty="0" err="1" smtClean="0"/>
              <a:t>травмоопасные</a:t>
            </a:r>
            <a:r>
              <a:rPr lang="ru-RU" dirty="0" smtClean="0"/>
              <a:t> участки: (бетонные выступы, кирпичи оставшиеся после демонтажа), растительный мусор</a:t>
            </a:r>
          </a:p>
          <a:p>
            <a:r>
              <a:rPr lang="ru-RU" dirty="0" smtClean="0"/>
              <a:t> своевременно отремонтировать полы на верандах, закрепить </a:t>
            </a:r>
            <a:r>
              <a:rPr lang="ru-RU" dirty="0" err="1" smtClean="0"/>
              <a:t>МАФы</a:t>
            </a:r>
            <a:r>
              <a:rPr lang="ru-RU" dirty="0" smtClean="0"/>
              <a:t>, оградить групповые участки территории  примыкающие к дорогам, для въезда продуктовых машин</a:t>
            </a:r>
          </a:p>
          <a:p>
            <a:r>
              <a:rPr lang="ru-RU" dirty="0" smtClean="0"/>
              <a:t>провести сигнальную маркировку выступающих корней деревьев, пеньков и канализационных люков.</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14282" y="357166"/>
            <a:ext cx="8429684" cy="6116786"/>
          </a:xfrm>
        </p:spPr>
        <p:txBody>
          <a:bodyPr>
            <a:normAutofit/>
          </a:bodyPr>
          <a:lstStyle/>
          <a:p>
            <a:r>
              <a:rPr lang="ru-RU" b="1" dirty="0" smtClean="0"/>
              <a:t>Руководитель ДОУ:  </a:t>
            </a:r>
            <a:r>
              <a:rPr lang="ru-RU" dirty="0" smtClean="0"/>
              <a:t>расстановка кадров в период массовых отпусков, проведение инструктажа по охране жизни и здоровья детей, по ПБ, охране труда со всеми категориями работников. </a:t>
            </a:r>
          </a:p>
          <a:p>
            <a:r>
              <a:rPr lang="ru-RU" b="1" dirty="0" smtClean="0"/>
              <a:t>Зам.зав. по хозяйственной части: </a:t>
            </a:r>
            <a:r>
              <a:rPr lang="ru-RU" dirty="0" smtClean="0"/>
              <a:t>обеспечение безопасности состояния территорий и элементов благоустройства;</a:t>
            </a:r>
          </a:p>
          <a:p>
            <a:r>
              <a:rPr lang="ru-RU" b="1" dirty="0" smtClean="0"/>
              <a:t>Старший воспитатель:</a:t>
            </a:r>
            <a:endParaRPr lang="ru-RU" dirty="0" smtClean="0"/>
          </a:p>
          <a:p>
            <a:r>
              <a:rPr lang="ru-RU" dirty="0" smtClean="0"/>
              <a:t>- режим дня на </a:t>
            </a:r>
            <a:r>
              <a:rPr lang="ru-RU" dirty="0"/>
              <a:t>теплый период</a:t>
            </a:r>
            <a:r>
              <a:rPr lang="ru-RU" dirty="0" smtClean="0"/>
              <a:t>;</a:t>
            </a:r>
          </a:p>
          <a:p>
            <a:r>
              <a:rPr lang="ru-RU" dirty="0" smtClean="0"/>
              <a:t>- расписание ОД, развлечений,</a:t>
            </a:r>
          </a:p>
          <a:p>
            <a:r>
              <a:rPr lang="ru-RU" dirty="0" smtClean="0"/>
              <a:t>- план воспитательно-образовательной работы на летне-оздоровительный период, </a:t>
            </a:r>
          </a:p>
          <a:p>
            <a:r>
              <a:rPr lang="ru-RU" dirty="0" smtClean="0"/>
              <a:t>- план коррекционно-развивающей работы по результатам диагностики МКР</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74638"/>
            <a:ext cx="8358246" cy="582594"/>
          </a:xfrm>
        </p:spPr>
        <p:txBody>
          <a:bodyPr>
            <a:normAutofit fontScale="90000"/>
          </a:bodyPr>
          <a:lstStyle/>
          <a:p>
            <a:pPr algn="ctr"/>
            <a:r>
              <a:rPr lang="ru-RU" b="1" dirty="0" smtClean="0">
                <a:solidFill>
                  <a:schemeClr val="tx1"/>
                </a:solidFill>
              </a:rPr>
              <a:t>Медицинский персонал:</a:t>
            </a:r>
            <a:r>
              <a:rPr lang="ru-RU" dirty="0" smtClean="0">
                <a:solidFill>
                  <a:schemeClr val="tx1"/>
                </a:solidFill>
              </a:rPr>
              <a:t/>
            </a:r>
            <a:br>
              <a:rPr lang="ru-RU" dirty="0" smtClean="0">
                <a:solidFill>
                  <a:schemeClr val="tx1"/>
                </a:solidFill>
              </a:rPr>
            </a:br>
            <a:endParaRPr lang="ru-RU" dirty="0">
              <a:solidFill>
                <a:schemeClr val="tx1"/>
              </a:solidFill>
            </a:endParaRPr>
          </a:p>
        </p:txBody>
      </p:sp>
      <p:sp>
        <p:nvSpPr>
          <p:cNvPr id="3" name="Содержимое 2"/>
          <p:cNvSpPr>
            <a:spLocks noGrp="1"/>
          </p:cNvSpPr>
          <p:nvPr>
            <p:ph sz="quarter" idx="1"/>
          </p:nvPr>
        </p:nvSpPr>
        <p:spPr>
          <a:xfrm>
            <a:off x="285720" y="428604"/>
            <a:ext cx="8358246" cy="6045348"/>
          </a:xfrm>
        </p:spPr>
        <p:txBody>
          <a:bodyPr>
            <a:normAutofit fontScale="92500"/>
          </a:bodyPr>
          <a:lstStyle/>
          <a:p>
            <a:r>
              <a:rPr lang="ru-RU" dirty="0" smtClean="0"/>
              <a:t>- осуществлять профилактический осмотр детей; проводить прививки согласно требованиям </a:t>
            </a:r>
            <a:r>
              <a:rPr lang="ru-RU" dirty="0" err="1" smtClean="0"/>
              <a:t>Роспотребнадзора</a:t>
            </a:r>
            <a:r>
              <a:rPr lang="ru-RU" dirty="0" smtClean="0"/>
              <a:t> и детской поликлиники;</a:t>
            </a:r>
          </a:p>
          <a:p>
            <a:r>
              <a:rPr lang="ru-RU" dirty="0" smtClean="0"/>
              <a:t>- обеспечивать постоянный контроль за проведением утреннего фильтра, организацией питьевого режима;</a:t>
            </a:r>
          </a:p>
          <a:p>
            <a:r>
              <a:rPr lang="ru-RU" dirty="0"/>
              <a:t>Согласно новым санитарным правилам в детских садах:</a:t>
            </a:r>
          </a:p>
          <a:p>
            <a:r>
              <a:rPr lang="ru-RU" dirty="0"/>
              <a:t>- ежедневно проводится бесконтактная термометрия детям, их родителям и другим лицам, которые приводят и забирают детей из сада, сотрудникам. Если у ребенка или сотрудника есть признаки заболевания (температура выше нормы, озноб, сыпь и прочие), то они отстраняются;</a:t>
            </a:r>
          </a:p>
          <a:p>
            <a:r>
              <a:rPr lang="ru-RU" dirty="0"/>
              <a:t>- все обязаны пользоваться антисептическими средствами;</a:t>
            </a:r>
          </a:p>
          <a:p>
            <a:r>
              <a:rPr lang="ru-RU" dirty="0"/>
              <a:t>- обязательным является ежедневное мытье с дезинфицирующими средствами всех поверхностей.</a:t>
            </a:r>
          </a:p>
          <a:p>
            <a:endParaRPr lang="ru-RU" dirty="0" smtClean="0"/>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75240" cy="1143000"/>
          </a:xfrm>
        </p:spPr>
        <p:txBody>
          <a:bodyPr/>
          <a:lstStyle/>
          <a:p>
            <a:pPr algn="ctr"/>
            <a:r>
              <a:rPr lang="ru-RU" b="1" dirty="0">
                <a:solidFill>
                  <a:schemeClr val="tx1"/>
                </a:solidFill>
              </a:rPr>
              <a:t>Медицинский персонал:</a:t>
            </a:r>
            <a:r>
              <a:rPr lang="ru-RU" dirty="0"/>
              <a:t/>
            </a:r>
            <a:br>
              <a:rPr lang="ru-RU" dirty="0"/>
            </a:br>
            <a:endParaRPr lang="ru-RU" dirty="0"/>
          </a:p>
        </p:txBody>
      </p:sp>
      <p:sp>
        <p:nvSpPr>
          <p:cNvPr id="3" name="Объект 2"/>
          <p:cNvSpPr>
            <a:spLocks noGrp="1"/>
          </p:cNvSpPr>
          <p:nvPr>
            <p:ph sz="quarter" idx="1"/>
          </p:nvPr>
        </p:nvSpPr>
        <p:spPr/>
        <p:txBody>
          <a:bodyPr>
            <a:normAutofit lnSpcReduction="10000"/>
          </a:bodyPr>
          <a:lstStyle/>
          <a:p>
            <a:r>
              <a:rPr lang="ru-RU" dirty="0"/>
              <a:t>- разработать систему закаливания, учитывая условия, состояние здоровья детей в каждой возрастной группе.</a:t>
            </a:r>
          </a:p>
          <a:p>
            <a:r>
              <a:rPr lang="ru-RU" dirty="0"/>
              <a:t>- проводить </a:t>
            </a:r>
            <a:r>
              <a:rPr lang="ru-RU" dirty="0" err="1"/>
              <a:t>санитарно</a:t>
            </a:r>
            <a:r>
              <a:rPr lang="ru-RU" dirty="0"/>
              <a:t> - просветительскую работу, выпускать </a:t>
            </a:r>
            <a:r>
              <a:rPr lang="ru-RU" dirty="0" err="1"/>
              <a:t>санбюллетни</a:t>
            </a:r>
            <a:r>
              <a:rPr lang="ru-RU" dirty="0"/>
              <a:t> и буклеты на темы, согласно сезону года. </a:t>
            </a:r>
          </a:p>
          <a:p>
            <a:r>
              <a:rPr lang="ru-RU" dirty="0"/>
              <a:t>- провести обучение педагогов и младших воспитателей ДОУ по оказанию первой помощи, организации закаливающих процедур, по соблюдению питьевого режима, предупреждению теплового удара, солнечных ожогов, обязательному ношению головных уборов. Факт обучения должен быть оформлен протоколом под роспись сотрудников</a:t>
            </a:r>
          </a:p>
          <a:p>
            <a:endParaRPr lang="ru-RU" dirty="0"/>
          </a:p>
        </p:txBody>
      </p:sp>
    </p:spTree>
    <p:extLst>
      <p:ext uri="{BB962C8B-B14F-4D97-AF65-F5344CB8AC3E}">
        <p14:creationId xmlns:p14="http://schemas.microsoft.com/office/powerpoint/2010/main" xmlns="" val="3763884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358246" cy="1439850"/>
          </a:xfrm>
        </p:spPr>
        <p:txBody>
          <a:bodyPr>
            <a:normAutofit fontScale="90000"/>
          </a:bodyPr>
          <a:lstStyle/>
          <a:p>
            <a:pPr algn="ctr"/>
            <a:r>
              <a:rPr lang="ru-RU" b="1" dirty="0" smtClean="0">
                <a:solidFill>
                  <a:schemeClr val="tx1"/>
                </a:solidFill>
              </a:rPr>
              <a:t>Организация прогулок</a:t>
            </a:r>
            <a:br>
              <a:rPr lang="ru-RU" b="1" dirty="0" smtClean="0">
                <a:solidFill>
                  <a:schemeClr val="tx1"/>
                </a:solidFill>
              </a:rPr>
            </a:br>
            <a:r>
              <a:rPr lang="ru-RU" dirty="0" smtClean="0">
                <a:solidFill>
                  <a:schemeClr val="tx1"/>
                </a:solidFill>
              </a:rPr>
              <a:t>Питьевой режим в детском саду</a:t>
            </a:r>
            <a:r>
              <a:rPr lang="ru-RU" b="1" dirty="0" smtClean="0">
                <a:solidFill>
                  <a:schemeClr val="tx1"/>
                </a:solidFill>
              </a:rPr>
              <a:t/>
            </a:r>
            <a:br>
              <a:rPr lang="ru-RU" b="1" dirty="0" smtClean="0">
                <a:solidFill>
                  <a:schemeClr val="tx1"/>
                </a:solidFill>
              </a:rPr>
            </a:br>
            <a:r>
              <a:rPr lang="ru-RU" dirty="0" smtClean="0">
                <a:solidFill>
                  <a:schemeClr val="tx1"/>
                </a:solidFill>
              </a:rPr>
              <a:t>(СП 2.4.3648-20, п.2.6.6</a:t>
            </a:r>
            <a:r>
              <a:rPr lang="ru-RU" dirty="0" smtClean="0"/>
              <a:t>):</a:t>
            </a:r>
            <a:br>
              <a:rPr lang="ru-RU" dirty="0" smtClean="0"/>
            </a:br>
            <a:r>
              <a:rPr lang="ru-RU" dirty="0" smtClean="0">
                <a:solidFill>
                  <a:schemeClr val="tx1"/>
                </a:solidFill>
              </a:rPr>
              <a:t> </a:t>
            </a:r>
            <a:endParaRPr lang="ru-RU" dirty="0">
              <a:solidFill>
                <a:schemeClr val="tx1"/>
              </a:solidFill>
            </a:endParaRPr>
          </a:p>
        </p:txBody>
      </p:sp>
      <p:sp>
        <p:nvSpPr>
          <p:cNvPr id="3" name="Содержимое 2"/>
          <p:cNvSpPr>
            <a:spLocks noGrp="1"/>
          </p:cNvSpPr>
          <p:nvPr>
            <p:ph sz="quarter" idx="1"/>
          </p:nvPr>
        </p:nvSpPr>
        <p:spPr>
          <a:xfrm>
            <a:off x="285720" y="1428736"/>
            <a:ext cx="8286808" cy="5429264"/>
          </a:xfrm>
        </p:spPr>
        <p:txBody>
          <a:bodyPr>
            <a:normAutofit fontScale="85000" lnSpcReduction="20000"/>
          </a:bodyPr>
          <a:lstStyle/>
          <a:p>
            <a:r>
              <a:rPr lang="ru-RU" dirty="0" smtClean="0"/>
              <a:t>Питьевой режим в ДОУ организован с использованием кипяченой воды при условии ее хранения не более 3-х часов.</a:t>
            </a:r>
          </a:p>
          <a:p>
            <a:r>
              <a:rPr lang="ru-RU" dirty="0" smtClean="0"/>
              <a:t>Питьевая вода должна быть </a:t>
            </a:r>
            <a:r>
              <a:rPr lang="ru-RU" u="sng" dirty="0" smtClean="0"/>
              <a:t>доступна ребенку в течение всего времени его нахождения в ДОУ</a:t>
            </a:r>
            <a:r>
              <a:rPr lang="ru-RU" dirty="0" smtClean="0"/>
              <a:t>. Ориентировочные размеры потребления воды ребенком зависят от времени года, двигательной активности ребенка, и, в среднем, составляют 80 мл на 1 кг его веса. При нахождении ребенка в дошкольном образовательном учреждении полный день ребенок должен получить не менее 70 % суточной потребности в воде.</a:t>
            </a:r>
          </a:p>
          <a:p>
            <a:r>
              <a:rPr lang="ru-RU" dirty="0" smtClean="0"/>
              <a:t>Температура питьевой воды, даваемой ребенку, 18-20 С.</a:t>
            </a:r>
          </a:p>
          <a:p>
            <a:r>
              <a:rPr lang="ru-RU" dirty="0" smtClean="0"/>
              <a:t>В летний период организации питьевого режима осуществляется во время прогулки. Питьевая вода выносится помощниками воспитателя на улицу в соответствующей ёмкости (чайник с крышкой), </a:t>
            </a:r>
            <a:r>
              <a:rPr lang="ru-RU" u="sng" dirty="0" smtClean="0"/>
              <a:t>разливается воспитателем в чашки по просьбе детей.</a:t>
            </a:r>
          </a:p>
          <a:p>
            <a:r>
              <a:rPr lang="ru-RU" dirty="0" smtClean="0"/>
              <a:t>Организация питьевого режима контролируется медицинскими работниками ДОУ ежедневно.</a:t>
            </a:r>
          </a:p>
          <a:p>
            <a:r>
              <a:rPr lang="ru-RU" dirty="0" smtClean="0"/>
              <a:t>Контроль наличия кипяченой воды в группе осуществляет помощник воспитателя.</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43890" cy="654032"/>
          </a:xfrm>
        </p:spPr>
        <p:txBody>
          <a:bodyPr>
            <a:normAutofit fontScale="90000"/>
          </a:bodyPr>
          <a:lstStyle/>
          <a:p>
            <a:pPr algn="ctr"/>
            <a:r>
              <a:rPr lang="ru-RU" b="1" dirty="0">
                <a:solidFill>
                  <a:schemeClr val="tx1"/>
                </a:solidFill>
              </a:rPr>
              <a:t>Организация прогулок </a:t>
            </a:r>
            <a:r>
              <a:rPr lang="ru-RU" b="1" dirty="0" smtClean="0">
                <a:solidFill>
                  <a:schemeClr val="tx1"/>
                </a:solidFill>
              </a:rPr>
              <a:t/>
            </a:r>
            <a:br>
              <a:rPr lang="ru-RU" b="1" dirty="0" smtClean="0">
                <a:solidFill>
                  <a:schemeClr val="tx1"/>
                </a:solidFill>
              </a:rPr>
            </a:br>
            <a:r>
              <a:rPr lang="ru-RU" dirty="0" smtClean="0">
                <a:solidFill>
                  <a:schemeClr val="tx1"/>
                </a:solidFill>
              </a:rPr>
              <a:t>Трудовая деятельность детей </a:t>
            </a:r>
            <a:endParaRPr lang="ru-RU" dirty="0">
              <a:solidFill>
                <a:schemeClr val="tx1"/>
              </a:solidFill>
            </a:endParaRPr>
          </a:p>
        </p:txBody>
      </p:sp>
      <p:sp>
        <p:nvSpPr>
          <p:cNvPr id="3" name="Содержимое 2"/>
          <p:cNvSpPr>
            <a:spLocks noGrp="1"/>
          </p:cNvSpPr>
          <p:nvPr>
            <p:ph sz="quarter" idx="1"/>
          </p:nvPr>
        </p:nvSpPr>
        <p:spPr>
          <a:xfrm>
            <a:off x="457200" y="1000108"/>
            <a:ext cx="7467600" cy="5643602"/>
          </a:xfrm>
        </p:spPr>
        <p:txBody>
          <a:bodyPr>
            <a:normAutofit fontScale="92500" lnSpcReduction="10000"/>
          </a:bodyPr>
          <a:lstStyle/>
          <a:p>
            <a:r>
              <a:rPr lang="ru-RU" dirty="0" smtClean="0"/>
              <a:t>Младшая группа - 5-7 минут, </a:t>
            </a:r>
          </a:p>
          <a:p>
            <a:r>
              <a:rPr lang="ru-RU" dirty="0" smtClean="0"/>
              <a:t>Средняя - 10-15 минут с небольшим перерывом,</a:t>
            </a:r>
          </a:p>
          <a:p>
            <a:r>
              <a:rPr lang="ru-RU" dirty="0" smtClean="0"/>
              <a:t> Старшая и подготовительная группы -15-20 минут с небольшим перерывом в зависимости от характера труда. </a:t>
            </a:r>
          </a:p>
          <a:p>
            <a:pPr algn="ctr"/>
            <a:r>
              <a:rPr lang="ru-RU" b="1" dirty="0" smtClean="0"/>
              <a:t>Дежурство по столовой: </a:t>
            </a:r>
          </a:p>
          <a:p>
            <a:r>
              <a:rPr lang="ru-RU" dirty="0" smtClean="0"/>
              <a:t>как воспитатель обучение навыкам дежурства, организует индивидуальную работу; </a:t>
            </a:r>
          </a:p>
          <a:p>
            <a:r>
              <a:rPr lang="ru-RU" dirty="0" smtClean="0"/>
              <a:t>на согласованность действий воспитателя и младшего воспитателя, </a:t>
            </a:r>
          </a:p>
          <a:p>
            <a:r>
              <a:rPr lang="ru-RU" dirty="0" smtClean="0"/>
              <a:t>на участие мл. воспитателя в  обучении детей навыкам дежурства. </a:t>
            </a:r>
          </a:p>
          <a:p>
            <a:r>
              <a:rPr lang="ru-RU" dirty="0"/>
              <a:t>в</a:t>
            </a:r>
            <a:r>
              <a:rPr lang="ru-RU" dirty="0" smtClean="0"/>
              <a:t> старших и подготовительных группах - на уровень </a:t>
            </a:r>
            <a:r>
              <a:rPr lang="ru-RU" dirty="0" err="1" smtClean="0"/>
              <a:t>сформированности</a:t>
            </a:r>
            <a:r>
              <a:rPr lang="ru-RU" dirty="0" smtClean="0"/>
              <a:t> у детей навыков дежурства. </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graphicFrame>
        <p:nvGraphicFramePr>
          <p:cNvPr id="4" name="Содержимое 3"/>
          <p:cNvGraphicFramePr>
            <a:graphicFrameLocks noGrp="1"/>
          </p:cNvGraphicFramePr>
          <p:nvPr>
            <p:ph sz="quarter" idx="1"/>
          </p:nvPr>
        </p:nvGraphicFramePr>
        <p:xfrm>
          <a:off x="214282" y="214290"/>
          <a:ext cx="8286808" cy="6286544"/>
        </p:xfrm>
        <a:graphic>
          <a:graphicData uri="http://schemas.openxmlformats.org/drawingml/2006/table">
            <a:tbl>
              <a:tblPr firstRow="1" bandRow="1">
                <a:tableStyleId>{5C22544A-7EE6-4342-B048-85BDC9FD1C3A}</a:tableStyleId>
              </a:tblPr>
              <a:tblGrid>
                <a:gridCol w="3650300">
                  <a:extLst>
                    <a:ext uri="{9D8B030D-6E8A-4147-A177-3AD203B41FA5}">
                      <a16:colId xmlns="" xmlns:a16="http://schemas.microsoft.com/office/drawing/2014/main" val="20000"/>
                    </a:ext>
                  </a:extLst>
                </a:gridCol>
                <a:gridCol w="4636508">
                  <a:extLst>
                    <a:ext uri="{9D8B030D-6E8A-4147-A177-3AD203B41FA5}">
                      <a16:colId xmlns="" xmlns:a16="http://schemas.microsoft.com/office/drawing/2014/main" val="20001"/>
                    </a:ext>
                  </a:extLst>
                </a:gridCol>
              </a:tblGrid>
              <a:tr h="758987">
                <a:tc>
                  <a:txBody>
                    <a:bodyPr/>
                    <a:lstStyle/>
                    <a:p>
                      <a:pPr algn="ctr">
                        <a:lnSpc>
                          <a:spcPts val="1400"/>
                        </a:lnSpc>
                        <a:spcBef>
                          <a:spcPts val="0"/>
                        </a:spcBef>
                        <a:spcAft>
                          <a:spcPts val="0"/>
                        </a:spcAft>
                      </a:pPr>
                      <a:endParaRPr lang="ru-RU" sz="2000" b="1" dirty="0" smtClean="0">
                        <a:latin typeface="Times New Roman"/>
                        <a:ea typeface="Times New Roman"/>
                        <a:cs typeface="Times New Roman"/>
                      </a:endParaRPr>
                    </a:p>
                    <a:p>
                      <a:pPr algn="ctr">
                        <a:lnSpc>
                          <a:spcPts val="1400"/>
                        </a:lnSpc>
                        <a:spcBef>
                          <a:spcPts val="0"/>
                        </a:spcBef>
                        <a:spcAft>
                          <a:spcPts val="0"/>
                        </a:spcAft>
                      </a:pPr>
                      <a:r>
                        <a:rPr lang="ru-RU" sz="2000" b="1" dirty="0" smtClean="0">
                          <a:latin typeface="Times New Roman"/>
                          <a:ea typeface="Times New Roman"/>
                          <a:cs typeface="Times New Roman"/>
                        </a:rPr>
                        <a:t>Деятельность </a:t>
                      </a:r>
                      <a:r>
                        <a:rPr lang="ru-RU" sz="2000" b="1" dirty="0">
                          <a:latin typeface="Times New Roman"/>
                          <a:ea typeface="Times New Roman"/>
                          <a:cs typeface="Times New Roman"/>
                        </a:rPr>
                        <a:t>детей</a:t>
                      </a:r>
                      <a:endParaRPr lang="ru-RU" sz="2000" dirty="0">
                        <a:latin typeface="Times New Roman"/>
                        <a:ea typeface="Times New Roman"/>
                        <a:cs typeface="Times New Roman"/>
                      </a:endParaRPr>
                    </a:p>
                  </a:txBody>
                  <a:tcPr marL="68580" marR="68580" marT="0" marB="0"/>
                </a:tc>
                <a:tc>
                  <a:txBody>
                    <a:bodyPr/>
                    <a:lstStyle/>
                    <a:p>
                      <a:pPr algn="ctr">
                        <a:lnSpc>
                          <a:spcPts val="1400"/>
                        </a:lnSpc>
                        <a:spcBef>
                          <a:spcPts val="0"/>
                        </a:spcBef>
                        <a:spcAft>
                          <a:spcPts val="0"/>
                        </a:spcAft>
                      </a:pPr>
                      <a:endParaRPr lang="ru-RU" sz="2000" b="1" dirty="0" smtClean="0">
                        <a:latin typeface="Times New Roman"/>
                        <a:ea typeface="Times New Roman"/>
                        <a:cs typeface="Times New Roman"/>
                      </a:endParaRPr>
                    </a:p>
                    <a:p>
                      <a:pPr algn="ctr">
                        <a:lnSpc>
                          <a:spcPts val="1400"/>
                        </a:lnSpc>
                        <a:spcBef>
                          <a:spcPts val="0"/>
                        </a:spcBef>
                        <a:spcAft>
                          <a:spcPts val="0"/>
                        </a:spcAft>
                      </a:pPr>
                      <a:r>
                        <a:rPr lang="ru-RU" sz="2000" b="1" dirty="0" smtClean="0">
                          <a:latin typeface="Times New Roman"/>
                          <a:ea typeface="Times New Roman"/>
                          <a:cs typeface="Times New Roman"/>
                        </a:rPr>
                        <a:t>Выносной </a:t>
                      </a:r>
                      <a:r>
                        <a:rPr lang="ru-RU" sz="2000" b="1" dirty="0">
                          <a:latin typeface="Times New Roman"/>
                          <a:ea typeface="Times New Roman"/>
                          <a:cs typeface="Times New Roman"/>
                        </a:rPr>
                        <a:t>материал</a:t>
                      </a:r>
                      <a:endParaRPr lang="ru-RU" sz="2000" dirty="0">
                        <a:latin typeface="Times New Roman"/>
                        <a:ea typeface="Times New Roman"/>
                        <a:cs typeface="Times New Roman"/>
                      </a:endParaRPr>
                    </a:p>
                  </a:txBody>
                  <a:tcPr marL="68580" marR="68580" marT="0" marB="0"/>
                </a:tc>
                <a:extLst>
                  <a:ext uri="{0D108BD9-81ED-4DB2-BD59-A6C34878D82A}">
                    <a16:rowId xmlns="" xmlns:a16="http://schemas.microsoft.com/office/drawing/2014/main" val="10000"/>
                  </a:ext>
                </a:extLst>
              </a:tr>
              <a:tr h="1097205">
                <a:tc>
                  <a:txBody>
                    <a:bodyPr/>
                    <a:lstStyle/>
                    <a:p>
                      <a:pPr algn="just">
                        <a:lnSpc>
                          <a:spcPts val="1370"/>
                        </a:lnSpc>
                        <a:spcBef>
                          <a:spcPts val="3000"/>
                        </a:spcBef>
                        <a:spcAft>
                          <a:spcPts val="0"/>
                        </a:spcAft>
                      </a:pPr>
                      <a:endParaRPr lang="ru-RU" sz="2000" dirty="0" smtClean="0">
                        <a:latin typeface="Times New Roman"/>
                        <a:ea typeface="Times New Roman"/>
                        <a:cs typeface="Times New Roman"/>
                      </a:endParaRPr>
                    </a:p>
                    <a:p>
                      <a:pPr algn="just">
                        <a:lnSpc>
                          <a:spcPts val="1370"/>
                        </a:lnSpc>
                        <a:spcBef>
                          <a:spcPts val="3000"/>
                        </a:spcBef>
                        <a:spcAft>
                          <a:spcPts val="0"/>
                        </a:spcAft>
                      </a:pPr>
                      <a:r>
                        <a:rPr lang="ru-RU" sz="2000" dirty="0" smtClean="0">
                          <a:latin typeface="Times New Roman"/>
                          <a:ea typeface="Times New Roman"/>
                          <a:cs typeface="Times New Roman"/>
                        </a:rPr>
                        <a:t>Художественно-эстетическая </a:t>
                      </a:r>
                      <a:r>
                        <a:rPr lang="ru-RU" sz="2000" dirty="0">
                          <a:latin typeface="Times New Roman"/>
                          <a:ea typeface="Times New Roman"/>
                          <a:cs typeface="Times New Roman"/>
                        </a:rPr>
                        <a:t>деятельность</a:t>
                      </a:r>
                    </a:p>
                  </a:txBody>
                  <a:tcPr marL="68580" marR="68580" marT="0" marB="0"/>
                </a:tc>
                <a:tc>
                  <a:txBody>
                    <a:bodyPr/>
                    <a:lstStyle/>
                    <a:p>
                      <a:pPr algn="just">
                        <a:lnSpc>
                          <a:spcPts val="1370"/>
                        </a:lnSpc>
                        <a:spcBef>
                          <a:spcPts val="3000"/>
                        </a:spcBef>
                        <a:spcAft>
                          <a:spcPts val="0"/>
                        </a:spcAft>
                      </a:pPr>
                      <a:endParaRPr lang="ru-RU" sz="2000" dirty="0" smtClean="0">
                        <a:latin typeface="Times New Roman"/>
                        <a:ea typeface="Times New Roman"/>
                        <a:cs typeface="Times New Roman"/>
                      </a:endParaRPr>
                    </a:p>
                    <a:p>
                      <a:pPr algn="just">
                        <a:lnSpc>
                          <a:spcPts val="1370"/>
                        </a:lnSpc>
                        <a:spcBef>
                          <a:spcPts val="3000"/>
                        </a:spcBef>
                        <a:spcAft>
                          <a:spcPts val="0"/>
                        </a:spcAft>
                      </a:pPr>
                      <a:r>
                        <a:rPr lang="ru-RU" sz="2000" dirty="0" smtClean="0">
                          <a:latin typeface="Times New Roman"/>
                          <a:ea typeface="Times New Roman"/>
                          <a:cs typeface="Times New Roman"/>
                        </a:rPr>
                        <a:t>Мелки</a:t>
                      </a:r>
                      <a:r>
                        <a:rPr lang="ru-RU" sz="2000" dirty="0">
                          <a:latin typeface="Times New Roman"/>
                          <a:ea typeface="Times New Roman"/>
                          <a:cs typeface="Times New Roman"/>
                        </a:rPr>
                        <a:t>, альбомы, карандаши, фломастеры, краски, кисточки и т.д.</a:t>
                      </a:r>
                    </a:p>
                  </a:txBody>
                  <a:tcPr marL="68580" marR="68580" marT="0" marB="0"/>
                </a:tc>
                <a:extLst>
                  <a:ext uri="{0D108BD9-81ED-4DB2-BD59-A6C34878D82A}">
                    <a16:rowId xmlns="" xmlns:a16="http://schemas.microsoft.com/office/drawing/2014/main" val="10001"/>
                  </a:ext>
                </a:extLst>
              </a:tr>
              <a:tr h="949131">
                <a:tc>
                  <a:txBody>
                    <a:bodyPr/>
                    <a:lstStyle/>
                    <a:p>
                      <a:pPr algn="just">
                        <a:lnSpc>
                          <a:spcPts val="1370"/>
                        </a:lnSpc>
                        <a:spcBef>
                          <a:spcPts val="3000"/>
                        </a:spcBef>
                        <a:spcAft>
                          <a:spcPts val="0"/>
                        </a:spcAft>
                      </a:pPr>
                      <a:endParaRPr lang="ru-RU" sz="2000" dirty="0" smtClean="0">
                        <a:latin typeface="Times New Roman"/>
                        <a:ea typeface="Times New Roman"/>
                        <a:cs typeface="Times New Roman"/>
                      </a:endParaRPr>
                    </a:p>
                    <a:p>
                      <a:pPr algn="just">
                        <a:lnSpc>
                          <a:spcPts val="1370"/>
                        </a:lnSpc>
                        <a:spcBef>
                          <a:spcPts val="3000"/>
                        </a:spcBef>
                        <a:spcAft>
                          <a:spcPts val="0"/>
                        </a:spcAft>
                      </a:pPr>
                      <a:r>
                        <a:rPr lang="ru-RU" sz="2000" dirty="0" smtClean="0">
                          <a:latin typeface="Times New Roman"/>
                          <a:ea typeface="Times New Roman"/>
                          <a:cs typeface="Times New Roman"/>
                        </a:rPr>
                        <a:t>Опытно-экспериментальная</a:t>
                      </a:r>
                      <a:r>
                        <a:rPr lang="ru-RU" sz="2000" dirty="0">
                          <a:latin typeface="Times New Roman"/>
                          <a:ea typeface="Times New Roman"/>
                          <a:cs typeface="Times New Roman"/>
                        </a:rPr>
                        <a:t>, исследовательская</a:t>
                      </a:r>
                    </a:p>
                  </a:txBody>
                  <a:tcPr marL="68580" marR="68580" marT="0" marB="0"/>
                </a:tc>
                <a:tc>
                  <a:txBody>
                    <a:bodyPr/>
                    <a:lstStyle/>
                    <a:p>
                      <a:pPr algn="just">
                        <a:lnSpc>
                          <a:spcPts val="1370"/>
                        </a:lnSpc>
                        <a:spcBef>
                          <a:spcPts val="3000"/>
                        </a:spcBef>
                        <a:spcAft>
                          <a:spcPts val="0"/>
                        </a:spcAft>
                      </a:pPr>
                      <a:endParaRPr lang="ru-RU" sz="2000" dirty="0" smtClean="0">
                        <a:latin typeface="Times New Roman"/>
                        <a:ea typeface="Times New Roman"/>
                        <a:cs typeface="Times New Roman"/>
                      </a:endParaRPr>
                    </a:p>
                    <a:p>
                      <a:pPr algn="just">
                        <a:lnSpc>
                          <a:spcPts val="1370"/>
                        </a:lnSpc>
                        <a:spcBef>
                          <a:spcPts val="3000"/>
                        </a:spcBef>
                        <a:spcAft>
                          <a:spcPts val="0"/>
                        </a:spcAft>
                      </a:pPr>
                      <a:r>
                        <a:rPr lang="ru-RU" sz="2000" dirty="0" smtClean="0">
                          <a:latin typeface="Times New Roman"/>
                          <a:ea typeface="Times New Roman"/>
                          <a:cs typeface="Times New Roman"/>
                        </a:rPr>
                        <a:t>Емкости </a:t>
                      </a:r>
                      <a:r>
                        <a:rPr lang="ru-RU" sz="2000" dirty="0">
                          <a:latin typeface="Times New Roman"/>
                          <a:ea typeface="Times New Roman"/>
                          <a:cs typeface="Times New Roman"/>
                        </a:rPr>
                        <a:t>для экспериментов с водой и песком.</a:t>
                      </a:r>
                    </a:p>
                  </a:txBody>
                  <a:tcPr marL="68580" marR="68580" marT="0" marB="0"/>
                </a:tc>
                <a:extLst>
                  <a:ext uri="{0D108BD9-81ED-4DB2-BD59-A6C34878D82A}">
                    <a16:rowId xmlns="" xmlns:a16="http://schemas.microsoft.com/office/drawing/2014/main" val="10002"/>
                  </a:ext>
                </a:extLst>
              </a:tr>
              <a:tr h="1192262">
                <a:tc>
                  <a:txBody>
                    <a:bodyPr/>
                    <a:lstStyle/>
                    <a:p>
                      <a:pPr algn="just">
                        <a:lnSpc>
                          <a:spcPts val="1370"/>
                        </a:lnSpc>
                        <a:spcBef>
                          <a:spcPts val="3000"/>
                        </a:spcBef>
                        <a:spcAft>
                          <a:spcPts val="0"/>
                        </a:spcAft>
                      </a:pPr>
                      <a:endParaRPr lang="ru-RU" sz="2000" dirty="0" smtClean="0">
                        <a:latin typeface="Times New Roman"/>
                        <a:ea typeface="Times New Roman"/>
                        <a:cs typeface="Times New Roman"/>
                      </a:endParaRPr>
                    </a:p>
                    <a:p>
                      <a:pPr algn="just">
                        <a:lnSpc>
                          <a:spcPts val="1370"/>
                        </a:lnSpc>
                        <a:spcBef>
                          <a:spcPts val="3000"/>
                        </a:spcBef>
                        <a:spcAft>
                          <a:spcPts val="0"/>
                        </a:spcAft>
                      </a:pPr>
                      <a:r>
                        <a:rPr lang="ru-RU" sz="2000" dirty="0" smtClean="0">
                          <a:latin typeface="Times New Roman"/>
                          <a:ea typeface="Times New Roman"/>
                          <a:cs typeface="Times New Roman"/>
                        </a:rPr>
                        <a:t>Игры </a:t>
                      </a:r>
                      <a:r>
                        <a:rPr lang="ru-RU" sz="2000" dirty="0">
                          <a:latin typeface="Times New Roman"/>
                          <a:ea typeface="Times New Roman"/>
                          <a:cs typeface="Times New Roman"/>
                        </a:rPr>
                        <a:t>с ветром, песком, водой</a:t>
                      </a:r>
                    </a:p>
                  </a:txBody>
                  <a:tcPr marL="68580" marR="68580" marT="0" marB="0"/>
                </a:tc>
                <a:tc>
                  <a:txBody>
                    <a:bodyPr/>
                    <a:lstStyle/>
                    <a:p>
                      <a:pPr algn="just">
                        <a:lnSpc>
                          <a:spcPts val="1370"/>
                        </a:lnSpc>
                        <a:spcBef>
                          <a:spcPts val="3000"/>
                        </a:spcBef>
                        <a:spcAft>
                          <a:spcPts val="0"/>
                        </a:spcAft>
                      </a:pPr>
                      <a:endParaRPr lang="ru-RU" sz="2000" dirty="0" smtClean="0">
                        <a:latin typeface="Times New Roman"/>
                        <a:ea typeface="Times New Roman"/>
                        <a:cs typeface="Times New Roman"/>
                      </a:endParaRPr>
                    </a:p>
                    <a:p>
                      <a:pPr algn="just">
                        <a:lnSpc>
                          <a:spcPts val="1370"/>
                        </a:lnSpc>
                        <a:spcBef>
                          <a:spcPts val="3000"/>
                        </a:spcBef>
                        <a:spcAft>
                          <a:spcPts val="0"/>
                        </a:spcAft>
                      </a:pPr>
                      <a:r>
                        <a:rPr lang="ru-RU" sz="2000" dirty="0" smtClean="0">
                          <a:latin typeface="Times New Roman"/>
                          <a:ea typeface="Times New Roman"/>
                          <a:cs typeface="Times New Roman"/>
                        </a:rPr>
                        <a:t>Емкости </a:t>
                      </a:r>
                      <a:r>
                        <a:rPr lang="ru-RU" sz="2000" dirty="0">
                          <a:latin typeface="Times New Roman"/>
                          <a:ea typeface="Times New Roman"/>
                          <a:cs typeface="Times New Roman"/>
                        </a:rPr>
                        <a:t>для воды, песочные наборы, ведерки, лопатки, формочки, резиновые игрушки и т.д.</a:t>
                      </a:r>
                    </a:p>
                  </a:txBody>
                  <a:tcPr marL="68580" marR="68580" marT="0" marB="0"/>
                </a:tc>
                <a:extLst>
                  <a:ext uri="{0D108BD9-81ED-4DB2-BD59-A6C34878D82A}">
                    <a16:rowId xmlns="" xmlns:a16="http://schemas.microsoft.com/office/drawing/2014/main" val="10003"/>
                  </a:ext>
                </a:extLst>
              </a:tr>
              <a:tr h="981863">
                <a:tc>
                  <a:txBody>
                    <a:bodyPr/>
                    <a:lstStyle/>
                    <a:p>
                      <a:pPr algn="just">
                        <a:lnSpc>
                          <a:spcPts val="1370"/>
                        </a:lnSpc>
                        <a:spcBef>
                          <a:spcPts val="3000"/>
                        </a:spcBef>
                        <a:spcAft>
                          <a:spcPts val="0"/>
                        </a:spcAft>
                      </a:pPr>
                      <a:endParaRPr lang="ru-RU" sz="2000" dirty="0" smtClean="0">
                        <a:latin typeface="Times New Roman"/>
                        <a:ea typeface="Times New Roman"/>
                        <a:cs typeface="Times New Roman"/>
                      </a:endParaRPr>
                    </a:p>
                    <a:p>
                      <a:pPr algn="just">
                        <a:lnSpc>
                          <a:spcPts val="1370"/>
                        </a:lnSpc>
                        <a:spcBef>
                          <a:spcPts val="3000"/>
                        </a:spcBef>
                        <a:spcAft>
                          <a:spcPts val="0"/>
                        </a:spcAft>
                      </a:pPr>
                      <a:r>
                        <a:rPr lang="ru-RU" sz="2000" dirty="0" smtClean="0">
                          <a:latin typeface="Times New Roman"/>
                          <a:ea typeface="Times New Roman"/>
                          <a:cs typeface="Times New Roman"/>
                        </a:rPr>
                        <a:t>Сюжетно-ролевые </a:t>
                      </a:r>
                      <a:r>
                        <a:rPr lang="ru-RU" sz="2000" dirty="0">
                          <a:latin typeface="Times New Roman"/>
                          <a:ea typeface="Times New Roman"/>
                          <a:cs typeface="Times New Roman"/>
                        </a:rPr>
                        <a:t>игры</a:t>
                      </a:r>
                    </a:p>
                  </a:txBody>
                  <a:tcPr marL="68580" marR="68580" marT="0" marB="0"/>
                </a:tc>
                <a:tc>
                  <a:txBody>
                    <a:bodyPr/>
                    <a:lstStyle/>
                    <a:p>
                      <a:pPr algn="just">
                        <a:lnSpc>
                          <a:spcPts val="1370"/>
                        </a:lnSpc>
                        <a:spcBef>
                          <a:spcPts val="3000"/>
                        </a:spcBef>
                        <a:spcAft>
                          <a:spcPts val="0"/>
                        </a:spcAft>
                      </a:pPr>
                      <a:endParaRPr lang="ru-RU" sz="2000" dirty="0" smtClean="0">
                        <a:latin typeface="Times New Roman"/>
                        <a:ea typeface="Times New Roman"/>
                        <a:cs typeface="Times New Roman"/>
                      </a:endParaRPr>
                    </a:p>
                    <a:p>
                      <a:pPr algn="just">
                        <a:lnSpc>
                          <a:spcPts val="1370"/>
                        </a:lnSpc>
                        <a:spcBef>
                          <a:spcPts val="3000"/>
                        </a:spcBef>
                        <a:spcAft>
                          <a:spcPts val="0"/>
                        </a:spcAft>
                      </a:pPr>
                      <a:r>
                        <a:rPr lang="ru-RU" sz="2000" dirty="0" smtClean="0">
                          <a:latin typeface="Times New Roman"/>
                          <a:ea typeface="Times New Roman"/>
                          <a:cs typeface="Times New Roman"/>
                        </a:rPr>
                        <a:t>Куклы</a:t>
                      </a:r>
                      <a:r>
                        <a:rPr lang="ru-RU" sz="2000" dirty="0">
                          <a:latin typeface="Times New Roman"/>
                          <a:ea typeface="Times New Roman"/>
                          <a:cs typeface="Times New Roman"/>
                        </a:rPr>
                        <a:t>, машинки, коляски, ширмы, складные стулья и т.д.</a:t>
                      </a:r>
                    </a:p>
                  </a:txBody>
                  <a:tcPr marL="68580" marR="68580" marT="0" marB="0"/>
                </a:tc>
                <a:extLst>
                  <a:ext uri="{0D108BD9-81ED-4DB2-BD59-A6C34878D82A}">
                    <a16:rowId xmlns="" xmlns:a16="http://schemas.microsoft.com/office/drawing/2014/main" val="10004"/>
                  </a:ext>
                </a:extLst>
              </a:tr>
              <a:tr h="1307096">
                <a:tc>
                  <a:txBody>
                    <a:bodyPr/>
                    <a:lstStyle/>
                    <a:p>
                      <a:pPr algn="just">
                        <a:lnSpc>
                          <a:spcPts val="1370"/>
                        </a:lnSpc>
                        <a:spcBef>
                          <a:spcPts val="3000"/>
                        </a:spcBef>
                        <a:spcAft>
                          <a:spcPts val="0"/>
                        </a:spcAft>
                      </a:pPr>
                      <a:endParaRPr lang="ru-RU" sz="2000" dirty="0" smtClean="0">
                        <a:latin typeface="Times New Roman"/>
                        <a:ea typeface="Times New Roman"/>
                        <a:cs typeface="Times New Roman"/>
                      </a:endParaRPr>
                    </a:p>
                    <a:p>
                      <a:pPr algn="just">
                        <a:lnSpc>
                          <a:spcPts val="1370"/>
                        </a:lnSpc>
                        <a:spcBef>
                          <a:spcPts val="3000"/>
                        </a:spcBef>
                        <a:spcAft>
                          <a:spcPts val="0"/>
                        </a:spcAft>
                      </a:pPr>
                      <a:r>
                        <a:rPr lang="ru-RU" sz="2000" dirty="0" smtClean="0">
                          <a:latin typeface="Times New Roman"/>
                          <a:ea typeface="Times New Roman"/>
                          <a:cs typeface="Times New Roman"/>
                        </a:rPr>
                        <a:t>Физкультурно-оздоровительная </a:t>
                      </a:r>
                      <a:r>
                        <a:rPr lang="ru-RU" sz="2000" dirty="0">
                          <a:latin typeface="Times New Roman"/>
                          <a:ea typeface="Times New Roman"/>
                          <a:cs typeface="Times New Roman"/>
                        </a:rPr>
                        <a:t>работа</a:t>
                      </a:r>
                    </a:p>
                  </a:txBody>
                  <a:tcPr marL="68580" marR="68580" marT="0" marB="0"/>
                </a:tc>
                <a:tc>
                  <a:txBody>
                    <a:bodyPr/>
                    <a:lstStyle/>
                    <a:p>
                      <a:pPr algn="just">
                        <a:lnSpc>
                          <a:spcPts val="1370"/>
                        </a:lnSpc>
                        <a:spcBef>
                          <a:spcPts val="3000"/>
                        </a:spcBef>
                        <a:spcAft>
                          <a:spcPts val="0"/>
                        </a:spcAft>
                      </a:pPr>
                      <a:endParaRPr lang="ru-RU" sz="2000" dirty="0" smtClean="0">
                        <a:latin typeface="Times New Roman"/>
                        <a:ea typeface="Times New Roman"/>
                        <a:cs typeface="Times New Roman"/>
                      </a:endParaRPr>
                    </a:p>
                    <a:p>
                      <a:pPr algn="just">
                        <a:lnSpc>
                          <a:spcPts val="1370"/>
                        </a:lnSpc>
                        <a:spcBef>
                          <a:spcPts val="3000"/>
                        </a:spcBef>
                        <a:spcAft>
                          <a:spcPts val="0"/>
                        </a:spcAft>
                      </a:pPr>
                      <a:r>
                        <a:rPr lang="ru-RU" sz="2000" dirty="0" smtClean="0">
                          <a:latin typeface="Times New Roman"/>
                          <a:ea typeface="Times New Roman"/>
                          <a:cs typeface="Times New Roman"/>
                        </a:rPr>
                        <a:t>Мячи</a:t>
                      </a:r>
                      <a:r>
                        <a:rPr lang="ru-RU" sz="2000" dirty="0">
                          <a:latin typeface="Times New Roman"/>
                          <a:ea typeface="Times New Roman"/>
                          <a:cs typeface="Times New Roman"/>
                        </a:rPr>
                        <a:t>, скакалки, обручи, </a:t>
                      </a:r>
                      <a:r>
                        <a:rPr lang="ru-RU" sz="2000" dirty="0" err="1">
                          <a:latin typeface="Times New Roman"/>
                          <a:ea typeface="Times New Roman"/>
                          <a:cs typeface="Times New Roman"/>
                        </a:rPr>
                        <a:t>кольцебросы</a:t>
                      </a:r>
                      <a:r>
                        <a:rPr lang="ru-RU" sz="2000" dirty="0">
                          <a:latin typeface="Times New Roman"/>
                          <a:ea typeface="Times New Roman"/>
                          <a:cs typeface="Times New Roman"/>
                        </a:rPr>
                        <a:t>, оборудования для лазания, ползания и т.д.</a:t>
                      </a:r>
                    </a:p>
                  </a:txBody>
                  <a:tcPr marL="68580" marR="68580" marT="0" marB="0"/>
                </a:tc>
                <a:extLst>
                  <a:ext uri="{0D108BD9-81ED-4DB2-BD59-A6C34878D82A}">
                    <a16:rowId xmlns="" xmlns:a16="http://schemas.microsoft.com/office/drawing/2014/main" val="10005"/>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16632"/>
            <a:ext cx="7467600" cy="562074"/>
          </a:xfrm>
        </p:spPr>
        <p:txBody>
          <a:bodyPr/>
          <a:lstStyle/>
          <a:p>
            <a:pPr algn="ctr"/>
            <a:r>
              <a:rPr lang="ru-RU" b="1" dirty="0" smtClean="0">
                <a:solidFill>
                  <a:schemeClr val="tx1"/>
                </a:solidFill>
              </a:rPr>
              <a:t>Тропа здоровья</a:t>
            </a:r>
            <a:endParaRPr lang="ru-RU" b="1" dirty="0">
              <a:solidFill>
                <a:schemeClr val="tx1"/>
              </a:solidFill>
            </a:endParaRPr>
          </a:p>
        </p:txBody>
      </p:sp>
      <p:pic>
        <p:nvPicPr>
          <p:cNvPr id="4" name="Объект 3"/>
          <p:cNvPicPr>
            <a:picLocks noGrp="1" noChangeAspect="1"/>
          </p:cNvPicPr>
          <p:nvPr>
            <p:ph sz="quarter" idx="1"/>
          </p:nvPr>
        </p:nvPicPr>
        <p:blipFill>
          <a:blip r:embed="rId2" cstate="print">
            <a:extLst>
              <a:ext uri="{28A0092B-C50C-407E-A947-70E740481C1C}">
                <a14:useLocalDpi xmlns:a14="http://schemas.microsoft.com/office/drawing/2010/main" xmlns="" val="0"/>
              </a:ext>
            </a:extLst>
          </a:blip>
          <a:stretch>
            <a:fillRect/>
          </a:stretch>
        </p:blipFill>
        <p:spPr>
          <a:xfrm>
            <a:off x="3885388" y="1844824"/>
            <a:ext cx="5194920" cy="3896190"/>
          </a:xfrm>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54950" y="1412776"/>
            <a:ext cx="3705876" cy="4918856"/>
          </a:xfrm>
          <a:prstGeom prst="rect">
            <a:avLst/>
          </a:prstGeom>
        </p:spPr>
      </p:pic>
    </p:spTree>
    <p:extLst>
      <p:ext uri="{BB962C8B-B14F-4D97-AF65-F5344CB8AC3E}">
        <p14:creationId xmlns:p14="http://schemas.microsoft.com/office/powerpoint/2010/main" xmlns="" val="1997779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725470"/>
          </a:xfrm>
        </p:spPr>
        <p:txBody>
          <a:bodyPr/>
          <a:lstStyle/>
          <a:p>
            <a:pPr algn="ctr"/>
            <a:r>
              <a:rPr lang="ru-RU" b="1" dirty="0" smtClean="0">
                <a:solidFill>
                  <a:schemeClr val="tx1"/>
                </a:solidFill>
              </a:rPr>
              <a:t>Организация адаптации детей</a:t>
            </a:r>
            <a:endParaRPr lang="ru-RU" dirty="0">
              <a:solidFill>
                <a:schemeClr val="tx1"/>
              </a:solidFill>
            </a:endParaRPr>
          </a:p>
        </p:txBody>
      </p:sp>
      <p:sp>
        <p:nvSpPr>
          <p:cNvPr id="3" name="Содержимое 2"/>
          <p:cNvSpPr>
            <a:spLocks noGrp="1"/>
          </p:cNvSpPr>
          <p:nvPr>
            <p:ph sz="quarter" idx="1"/>
          </p:nvPr>
        </p:nvSpPr>
        <p:spPr>
          <a:xfrm>
            <a:off x="457200" y="1000108"/>
            <a:ext cx="7972452" cy="5473844"/>
          </a:xfrm>
        </p:spPr>
        <p:txBody>
          <a:bodyPr>
            <a:normAutofit/>
          </a:bodyPr>
          <a:lstStyle/>
          <a:p>
            <a:pPr algn="ctr">
              <a:buNone/>
            </a:pPr>
            <a:r>
              <a:rPr lang="ru-RU" b="1" dirty="0" smtClean="0"/>
              <a:t>«Лист адаптации» </a:t>
            </a:r>
            <a:r>
              <a:rPr lang="ru-RU" dirty="0" smtClean="0"/>
              <a:t>:</a:t>
            </a:r>
          </a:p>
          <a:p>
            <a:pPr lvl="0"/>
            <a:r>
              <a:rPr lang="ru-RU" dirty="0" smtClean="0"/>
              <a:t>эмоциональное состояние;</a:t>
            </a:r>
          </a:p>
          <a:p>
            <a:pPr lvl="0"/>
            <a:r>
              <a:rPr lang="ru-RU" dirty="0" smtClean="0"/>
              <a:t>поведение ребенка в момент расставания и встречи родных;</a:t>
            </a:r>
          </a:p>
          <a:p>
            <a:pPr lvl="0"/>
            <a:r>
              <a:rPr lang="ru-RU" dirty="0" smtClean="0"/>
              <a:t>особенности аппетита;</a:t>
            </a:r>
          </a:p>
          <a:p>
            <a:pPr lvl="0"/>
            <a:r>
              <a:rPr lang="ru-RU" dirty="0" smtClean="0"/>
              <a:t>особенности периода засыпания и сна;</a:t>
            </a:r>
          </a:p>
          <a:p>
            <a:pPr lvl="0"/>
            <a:r>
              <a:rPr lang="ru-RU" dirty="0" smtClean="0"/>
              <a:t>отношение к предметному миру и игрушкам;</a:t>
            </a:r>
          </a:p>
          <a:p>
            <a:pPr lvl="0"/>
            <a:r>
              <a:rPr lang="ru-RU" dirty="0" smtClean="0"/>
              <a:t>речевая активность;</a:t>
            </a:r>
          </a:p>
          <a:p>
            <a:pPr lvl="0"/>
            <a:r>
              <a:rPr lang="ru-RU" dirty="0" smtClean="0"/>
              <a:t>двигательная активность;</a:t>
            </a:r>
          </a:p>
          <a:p>
            <a:pPr lvl="0"/>
            <a:r>
              <a:rPr lang="ru-RU" dirty="0" smtClean="0"/>
              <a:t>общее состояние организма;</a:t>
            </a:r>
          </a:p>
          <a:p>
            <a:pPr lvl="0"/>
            <a:r>
              <a:rPr lang="ru-RU" dirty="0" smtClean="0"/>
              <a:t>взаимодействие с взрослыми;</a:t>
            </a:r>
          </a:p>
          <a:p>
            <a:pPr lvl="0"/>
            <a:r>
              <a:rPr lang="ru-RU" dirty="0" smtClean="0"/>
              <a:t>взаимодействие со сверстниками.</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74638"/>
            <a:ext cx="8215370" cy="1143000"/>
          </a:xfrm>
        </p:spPr>
        <p:txBody>
          <a:bodyPr/>
          <a:lstStyle/>
          <a:p>
            <a:pPr algn="ctr"/>
            <a:r>
              <a:rPr lang="ru-RU" b="1" dirty="0" smtClean="0">
                <a:solidFill>
                  <a:schemeClr val="tx1"/>
                </a:solidFill>
              </a:rPr>
              <a:t>Осуществление контроля  </a:t>
            </a:r>
            <a:br>
              <a:rPr lang="ru-RU" b="1" dirty="0" smtClean="0">
                <a:solidFill>
                  <a:schemeClr val="tx1"/>
                </a:solidFill>
              </a:rPr>
            </a:br>
            <a:r>
              <a:rPr lang="ru-RU" b="1" dirty="0" smtClean="0">
                <a:solidFill>
                  <a:schemeClr val="tx1"/>
                </a:solidFill>
              </a:rPr>
              <a:t>за организацией ЛОП</a:t>
            </a:r>
            <a:endParaRPr lang="ru-RU" b="1" dirty="0">
              <a:solidFill>
                <a:schemeClr val="tx1"/>
              </a:solidFill>
            </a:endParaRPr>
          </a:p>
        </p:txBody>
      </p:sp>
      <p:sp>
        <p:nvSpPr>
          <p:cNvPr id="3" name="Содержимое 2"/>
          <p:cNvSpPr>
            <a:spLocks noGrp="1"/>
          </p:cNvSpPr>
          <p:nvPr>
            <p:ph sz="quarter" idx="1"/>
          </p:nvPr>
        </p:nvSpPr>
        <p:spPr/>
        <p:txBody>
          <a:bodyPr>
            <a:normAutofit fontScale="92500"/>
          </a:bodyPr>
          <a:lstStyle/>
          <a:p>
            <a:pPr algn="just"/>
            <a:r>
              <a:rPr lang="ru-RU" dirty="0" smtClean="0"/>
              <a:t>текущий контроль проведения ЛОП членами администрации</a:t>
            </a:r>
          </a:p>
          <a:p>
            <a:pPr algn="just"/>
            <a:r>
              <a:rPr lang="ru-RU" dirty="0" smtClean="0"/>
              <a:t>разработать циклограммы, графики контроля, карты контроля и экраны оперативного контроля</a:t>
            </a:r>
          </a:p>
          <a:p>
            <a:pPr algn="just"/>
            <a:r>
              <a:rPr lang="ru-RU" dirty="0" smtClean="0"/>
              <a:t>фиксировать в журнале контроля под роспись работников </a:t>
            </a:r>
          </a:p>
          <a:p>
            <a:pPr algn="just"/>
            <a:r>
              <a:rPr lang="ru-RU" dirty="0" smtClean="0"/>
              <a:t>подводить итоги, оформить в виде справок, приказов по итогам месяца, </a:t>
            </a:r>
          </a:p>
          <a:p>
            <a:pPr algn="just"/>
            <a:r>
              <a:rPr lang="ru-RU" dirty="0" smtClean="0"/>
              <a:t>рассматривать на  балансовой комиссии</a:t>
            </a:r>
          </a:p>
          <a:p>
            <a:pPr algn="just"/>
            <a:r>
              <a:rPr lang="ru-RU" dirty="0" smtClean="0"/>
              <a:t>обеспечить контроль</a:t>
            </a:r>
            <a:r>
              <a:rPr lang="ru-RU" i="1" dirty="0" smtClean="0"/>
              <a:t> </a:t>
            </a:r>
            <a:r>
              <a:rPr lang="ru-RU" dirty="0" smtClean="0"/>
              <a:t>за</a:t>
            </a:r>
            <a:r>
              <a:rPr lang="ru-RU" i="1" dirty="0" smtClean="0"/>
              <a:t> </a:t>
            </a:r>
            <a:r>
              <a:rPr lang="ru-RU" dirty="0" smtClean="0"/>
              <a:t>хранением скоропортящихся продуктов, бесперебойной работой холодильного и технологического оборудования</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8429684" cy="1500198"/>
          </a:xfrm>
        </p:spPr>
        <p:txBody>
          <a:bodyPr>
            <a:normAutofit fontScale="90000"/>
          </a:bodyPr>
          <a:lstStyle/>
          <a:p>
            <a:pPr algn="ct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solidFill>
                  <a:schemeClr val="tx1"/>
                </a:solidFill>
              </a:rPr>
              <a:t>Задачи</a:t>
            </a:r>
            <a:r>
              <a:rPr lang="ru-RU" b="1" dirty="0" smtClean="0"/>
              <a:t> </a:t>
            </a:r>
            <a:r>
              <a:rPr lang="ru-RU" b="1" dirty="0" smtClean="0">
                <a:solidFill>
                  <a:schemeClr val="tx1"/>
                </a:solidFill>
              </a:rPr>
              <a:t>летнего оздоровительного периода дошкольных образовательных учреждений: </a:t>
            </a:r>
            <a:r>
              <a:rPr lang="ru-RU" dirty="0" smtClean="0"/>
              <a:t/>
            </a:r>
            <a:br>
              <a:rPr lang="ru-RU" dirty="0" smtClean="0"/>
            </a:br>
            <a:endParaRPr lang="ru-RU" dirty="0"/>
          </a:p>
        </p:txBody>
      </p:sp>
      <p:sp>
        <p:nvSpPr>
          <p:cNvPr id="3" name="Содержимое 2"/>
          <p:cNvSpPr>
            <a:spLocks noGrp="1"/>
          </p:cNvSpPr>
          <p:nvPr>
            <p:ph sz="quarter" idx="1"/>
          </p:nvPr>
        </p:nvSpPr>
        <p:spPr>
          <a:xfrm>
            <a:off x="179512" y="1285860"/>
            <a:ext cx="8424936" cy="5188092"/>
          </a:xfrm>
        </p:spPr>
        <p:txBody>
          <a:bodyPr>
            <a:normAutofit fontScale="92500"/>
          </a:bodyPr>
          <a:lstStyle/>
          <a:p>
            <a:r>
              <a:rPr lang="ru-RU" dirty="0"/>
              <a:t>- реализовать систему мероприятий, направленных на оздоровление и физическое воспитание детей;</a:t>
            </a:r>
          </a:p>
          <a:p>
            <a:r>
              <a:rPr lang="ru-RU" dirty="0"/>
              <a:t>- создать комфортные условия для физического, психического, нравственного воспитания каждого ребенка, развития у них любознательности и познавательной активности;</a:t>
            </a:r>
          </a:p>
          <a:p>
            <a:r>
              <a:rPr lang="ru-RU" dirty="0"/>
              <a:t>- организовать </a:t>
            </a:r>
            <a:r>
              <a:rPr lang="ru-RU" dirty="0" err="1"/>
              <a:t>здоровьесберегающий</a:t>
            </a:r>
            <a:r>
              <a:rPr lang="ru-RU" dirty="0"/>
              <a:t> режим, обеспечивающий охрану жизни, предупреждение заболеваемости и детского травматизма;</a:t>
            </a:r>
          </a:p>
          <a:p>
            <a:r>
              <a:rPr lang="ru-RU" dirty="0"/>
              <a:t>- формировать культурно – гигиенические, трудовые навыки;</a:t>
            </a:r>
          </a:p>
          <a:p>
            <a:r>
              <a:rPr lang="ru-RU" dirty="0"/>
              <a:t>- осуществлять просвещение родителей по вопросам воспитания и оздоровления детей в летний период;</a:t>
            </a:r>
          </a:p>
          <a:p>
            <a:r>
              <a:rPr lang="ru-RU" dirty="0"/>
              <a:t>- </a:t>
            </a:r>
            <a:r>
              <a:rPr lang="ru-RU"/>
              <a:t>соблюдать санитарно-эпидемиологические требования.</a:t>
            </a:r>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0"/>
            <a:ext cx="8429684" cy="785794"/>
          </a:xfrm>
        </p:spPr>
        <p:txBody>
          <a:bodyPr>
            <a:normAutofit/>
          </a:bodyPr>
          <a:lstStyle/>
          <a:p>
            <a:pPr algn="ctr"/>
            <a:r>
              <a:rPr lang="ru-RU" b="1" dirty="0" smtClean="0">
                <a:solidFill>
                  <a:schemeClr val="tx1"/>
                </a:solidFill>
              </a:rPr>
              <a:t>Руководителям всех ДОУ:</a:t>
            </a:r>
            <a:endParaRPr lang="ru-RU" b="1" dirty="0">
              <a:solidFill>
                <a:schemeClr val="tx1"/>
              </a:solidFill>
            </a:endParaRPr>
          </a:p>
        </p:txBody>
      </p:sp>
      <p:sp>
        <p:nvSpPr>
          <p:cNvPr id="3" name="Содержимое 2"/>
          <p:cNvSpPr>
            <a:spLocks noGrp="1"/>
          </p:cNvSpPr>
          <p:nvPr>
            <p:ph sz="quarter" idx="1"/>
          </p:nvPr>
        </p:nvSpPr>
        <p:spPr>
          <a:xfrm>
            <a:off x="214282" y="785794"/>
            <a:ext cx="8358246" cy="5688158"/>
          </a:xfrm>
        </p:spPr>
        <p:txBody>
          <a:bodyPr>
            <a:normAutofit fontScale="85000" lnSpcReduction="20000"/>
          </a:bodyPr>
          <a:lstStyle/>
          <a:p>
            <a:r>
              <a:rPr lang="ru-RU" dirty="0" smtClean="0"/>
              <a:t>1. Разработать, утвердить и разместить на сайте  документацию по организации летне-оздоровительной работы с детьми.</a:t>
            </a:r>
          </a:p>
          <a:p>
            <a:r>
              <a:rPr lang="ru-RU" dirty="0" smtClean="0"/>
              <a:t>2. Обеспечить выполнение мер  по безопасности детей, сохранности жизни и здоровья, профилактике детского травматизма, соблюдению санитарно-эпидемиологического благополучия.</a:t>
            </a:r>
          </a:p>
          <a:p>
            <a:r>
              <a:rPr lang="ru-RU" dirty="0" smtClean="0"/>
              <a:t>3. Максимально использовать благоприятные условия летнего периода для укрепления здоровья детей.</a:t>
            </a:r>
          </a:p>
          <a:p>
            <a:r>
              <a:rPr lang="ru-RU" dirty="0" smtClean="0"/>
              <a:t>4. Активизировать взаимодействие коллективов ДОУ с родителями воспитанников по вопросам оздоровления и организации досуга детей в летний период.  </a:t>
            </a:r>
          </a:p>
          <a:p>
            <a:r>
              <a:rPr lang="ru-RU" dirty="0" smtClean="0"/>
              <a:t>5.Обратить особое внимание на оздоровление детей страдающих хроническими заболеваниями и детей – инвалидов. </a:t>
            </a:r>
          </a:p>
          <a:p>
            <a:r>
              <a:rPr lang="ru-RU" dirty="0" smtClean="0"/>
              <a:t>6. Обеспечить сохранность документации ДОУ (табеля посещения детей, списки детей, включая выпускников) за летне-оздоровительный период.</a:t>
            </a:r>
          </a:p>
          <a:p>
            <a:r>
              <a:rPr lang="ru-RU" dirty="0" smtClean="0"/>
              <a:t>7. Обеспечить контроль за организацией оздоровительного и воспитательного процесса в летний период, питания, закаливающих процедур, состоянием помещений и участков ДОУ.</a:t>
            </a:r>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571480"/>
            <a:ext cx="7786742" cy="707886"/>
          </a:xfrm>
          <a:prstGeom prst="rect">
            <a:avLst/>
          </a:prstGeom>
        </p:spPr>
        <p:txBody>
          <a:bodyPr wrap="square">
            <a:spAutoFit/>
          </a:bodyPr>
          <a:lstStyle/>
          <a:p>
            <a:pPr algn="ctr"/>
            <a:r>
              <a:rPr lang="ru-RU" sz="4000" b="1" dirty="0" smtClean="0">
                <a:latin typeface="Times New Roman" pitchFamily="18" charset="0"/>
                <a:cs typeface="Times New Roman" pitchFamily="18" charset="0"/>
              </a:rPr>
              <a:t>Спасибо за внимание!</a:t>
            </a:r>
            <a:endParaRPr lang="ru-RU" sz="4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4638"/>
            <a:ext cx="8286808" cy="1368412"/>
          </a:xfrm>
        </p:spPr>
        <p:txBody>
          <a:bodyPr>
            <a:normAutofit/>
          </a:bodyPr>
          <a:lstStyle/>
          <a:p>
            <a:pPr algn="ctr"/>
            <a:r>
              <a:rPr lang="ru-RU" b="1" dirty="0" smtClean="0">
                <a:solidFill>
                  <a:schemeClr val="tx1"/>
                </a:solidFill>
              </a:rPr>
              <a:t>Документы, регламентирующие деятельность ДОУ в летний период</a:t>
            </a:r>
            <a:endParaRPr lang="ru-RU" b="1" dirty="0">
              <a:solidFill>
                <a:schemeClr val="tx1"/>
              </a:solidFill>
            </a:endParaRPr>
          </a:p>
        </p:txBody>
      </p:sp>
      <p:sp>
        <p:nvSpPr>
          <p:cNvPr id="3" name="Содержимое 2"/>
          <p:cNvSpPr>
            <a:spLocks noGrp="1"/>
          </p:cNvSpPr>
          <p:nvPr>
            <p:ph sz="quarter" idx="1"/>
          </p:nvPr>
        </p:nvSpPr>
        <p:spPr>
          <a:xfrm>
            <a:off x="457200" y="2357430"/>
            <a:ext cx="7467600" cy="4116522"/>
          </a:xfrm>
        </p:spPr>
        <p:txBody>
          <a:bodyPr/>
          <a:lstStyle/>
          <a:p>
            <a:r>
              <a:rPr lang="ru-RU" sz="3200" dirty="0" smtClean="0"/>
              <a:t>- нормативные </a:t>
            </a:r>
          </a:p>
          <a:p>
            <a:r>
              <a:rPr lang="ru-RU" sz="3200" dirty="0" smtClean="0"/>
              <a:t>- локальные </a:t>
            </a:r>
          </a:p>
          <a:p>
            <a:r>
              <a:rPr lang="ru-RU" sz="3200" dirty="0" smtClean="0"/>
              <a:t>- инструкции</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tx1"/>
                </a:solidFill>
              </a:rPr>
              <a:t>Нормативные документы: </a:t>
            </a:r>
            <a:r>
              <a:rPr lang="ru-RU" dirty="0" smtClean="0"/>
              <a:t/>
            </a:r>
            <a:br>
              <a:rPr lang="ru-RU" dirty="0" smtClean="0"/>
            </a:br>
            <a:endParaRPr lang="ru-RU" dirty="0"/>
          </a:p>
        </p:txBody>
      </p:sp>
      <p:sp>
        <p:nvSpPr>
          <p:cNvPr id="3" name="Содержимое 2"/>
          <p:cNvSpPr>
            <a:spLocks noGrp="1"/>
          </p:cNvSpPr>
          <p:nvPr>
            <p:ph sz="quarter" idx="1"/>
          </p:nvPr>
        </p:nvSpPr>
        <p:spPr>
          <a:xfrm>
            <a:off x="395536" y="1268760"/>
            <a:ext cx="7992888" cy="5184576"/>
          </a:xfrm>
        </p:spPr>
        <p:txBody>
          <a:bodyPr>
            <a:normAutofit/>
          </a:bodyPr>
          <a:lstStyle/>
          <a:p>
            <a:pPr algn="just"/>
            <a:r>
              <a:rPr lang="ru-RU" dirty="0" smtClean="0"/>
              <a:t>•Федеральный закон «Об образовании в Российской Федерации» от 29.12.2012 г.</a:t>
            </a:r>
          </a:p>
          <a:p>
            <a:pPr algn="just"/>
            <a:r>
              <a:rPr lang="ru-RU" dirty="0" smtClean="0"/>
              <a:t>• Федеральный государственный образовательный стандарт дошкольного образования от 25.11.2013.</a:t>
            </a:r>
          </a:p>
          <a:p>
            <a:pPr algn="just"/>
            <a:r>
              <a:rPr lang="ru-RU" dirty="0"/>
              <a:t>•</a:t>
            </a:r>
            <a:r>
              <a:rPr lang="ru-RU" b="1" dirty="0"/>
              <a:t>СП 2.4.3648-20 </a:t>
            </a:r>
            <a:r>
              <a:rPr lang="ru-RU" dirty="0"/>
              <a:t>«Санитарно-эпидемиологические требования к организации воспитания и обучения, отдыха и оздоровления детей и молодёжи</a:t>
            </a:r>
            <a:r>
              <a:rPr lang="ru-RU" dirty="0" smtClean="0"/>
              <a:t>».</a:t>
            </a:r>
          </a:p>
          <a:p>
            <a:pPr algn="just"/>
            <a:r>
              <a:rPr lang="ru-RU" dirty="0"/>
              <a:t>•	</a:t>
            </a:r>
            <a:r>
              <a:rPr lang="ru-RU" b="1" dirty="0"/>
              <a:t>СанПиН 2.3/2.4.3590-20</a:t>
            </a:r>
            <a:r>
              <a:rPr lang="ru-RU" dirty="0"/>
              <a:t> «Санитарно-эпидемиологические требования к организации общественного питания населения».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850106"/>
          </a:xfrm>
        </p:spPr>
        <p:txBody>
          <a:bodyPr/>
          <a:lstStyle/>
          <a:p>
            <a:pPr algn="ctr"/>
            <a:r>
              <a:rPr lang="ru-RU" b="1" dirty="0">
                <a:solidFill>
                  <a:schemeClr val="tx1"/>
                </a:solidFill>
              </a:rPr>
              <a:t>Нормативные документы: </a:t>
            </a:r>
          </a:p>
        </p:txBody>
      </p:sp>
      <p:sp>
        <p:nvSpPr>
          <p:cNvPr id="3" name="Объект 2"/>
          <p:cNvSpPr>
            <a:spLocks noGrp="1"/>
          </p:cNvSpPr>
          <p:nvPr>
            <p:ph sz="quarter" idx="1"/>
          </p:nvPr>
        </p:nvSpPr>
        <p:spPr>
          <a:xfrm>
            <a:off x="457200" y="1340768"/>
            <a:ext cx="7931224" cy="5133184"/>
          </a:xfrm>
        </p:spPr>
        <p:txBody>
          <a:bodyPr>
            <a:normAutofit lnSpcReduction="10000"/>
          </a:bodyPr>
          <a:lstStyle/>
          <a:p>
            <a:pPr algn="just"/>
            <a:r>
              <a:rPr lang="ru-RU" dirty="0"/>
              <a:t>•	</a:t>
            </a:r>
            <a:r>
              <a:rPr lang="ru-RU" b="1" dirty="0"/>
              <a:t>СанПиН 1.2.3685-21 </a:t>
            </a:r>
            <a:r>
              <a:rPr lang="ru-RU" dirty="0"/>
              <a:t>«Гигиенические нормативы и требования к обеспечению безопасности и (или) безвредности для человека факторов среды обитания».</a:t>
            </a:r>
          </a:p>
          <a:p>
            <a:pPr algn="just"/>
            <a:r>
              <a:rPr lang="ru-RU" dirty="0"/>
              <a:t>•	Санитарно-эпидемиологических правил </a:t>
            </a:r>
            <a:r>
              <a:rPr lang="ru-RU" b="1" dirty="0"/>
              <a:t>СП 3.1/2.1 3598-20 </a:t>
            </a:r>
            <a:r>
              <a:rPr lang="ru-RU" dirty="0"/>
              <a:t>от </a:t>
            </a:r>
            <a:r>
              <a:rPr lang="ru-RU" dirty="0" smtClean="0"/>
              <a:t>30.06.2020 (</a:t>
            </a:r>
            <a:r>
              <a:rPr lang="ru-RU" dirty="0"/>
              <a:t>ред. от </a:t>
            </a:r>
            <a:r>
              <a:rPr lang="ru-RU" b="1" dirty="0">
                <a:solidFill>
                  <a:srgbClr val="FF0000"/>
                </a:solidFill>
              </a:rPr>
              <a:t>21.03.2022</a:t>
            </a:r>
            <a:r>
              <a:rPr lang="ru-RU" dirty="0" smtClean="0"/>
              <a:t>), </a:t>
            </a:r>
            <a:r>
              <a:rPr lang="ru-RU" dirty="0"/>
              <a:t>утвержденных постановлением Главного санитарного врача РФ от 30.06.2020 № 16. Эти правила действуют до </a:t>
            </a:r>
            <a:r>
              <a:rPr lang="ru-RU" b="1" dirty="0" smtClean="0"/>
              <a:t>01.01.2024. </a:t>
            </a:r>
            <a:endParaRPr lang="ru-RU" b="1" dirty="0"/>
          </a:p>
          <a:p>
            <a:pPr algn="just"/>
            <a:r>
              <a:rPr lang="ru-RU" dirty="0"/>
              <a:t>•	Письмо&gt; </a:t>
            </a:r>
            <a:r>
              <a:rPr lang="ru-RU" dirty="0" err="1"/>
              <a:t>Роспотребнадзора</a:t>
            </a:r>
            <a:r>
              <a:rPr lang="ru-RU" dirty="0"/>
              <a:t> от </a:t>
            </a:r>
            <a:r>
              <a:rPr lang="ru-RU" b="1" dirty="0">
                <a:solidFill>
                  <a:srgbClr val="FF0000"/>
                </a:solidFill>
              </a:rPr>
              <a:t>11.04.2022</a:t>
            </a:r>
            <a:r>
              <a:rPr lang="ru-RU" dirty="0"/>
              <a:t> N </a:t>
            </a:r>
            <a:r>
              <a:rPr lang="ru-RU" b="1" dirty="0"/>
              <a:t>02/7815-2022-24</a:t>
            </a:r>
            <a:r>
              <a:rPr lang="ru-RU" dirty="0"/>
              <a:t> </a:t>
            </a:r>
            <a:r>
              <a:rPr lang="ru-RU" dirty="0" smtClean="0"/>
              <a:t>«О </a:t>
            </a:r>
            <a:r>
              <a:rPr lang="ru-RU" dirty="0"/>
              <a:t>дополнительных мерах по профилактике актуальных инфекционных заболеваний при подготовке к летней оздоровительной </a:t>
            </a:r>
            <a:r>
              <a:rPr lang="ru-RU" dirty="0" smtClean="0"/>
              <a:t>компании»</a:t>
            </a:r>
            <a:endParaRPr lang="ru-RU" dirty="0"/>
          </a:p>
        </p:txBody>
      </p:sp>
    </p:spTree>
    <p:extLst>
      <p:ext uri="{BB962C8B-B14F-4D97-AF65-F5344CB8AC3E}">
        <p14:creationId xmlns:p14="http://schemas.microsoft.com/office/powerpoint/2010/main" xmlns="" val="1077357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7972452" cy="1274786"/>
          </a:xfrm>
        </p:spPr>
        <p:txBody>
          <a:bodyPr>
            <a:normAutofit fontScale="90000"/>
          </a:bodyPr>
          <a:lstStyle/>
          <a:p>
            <a:pPr algn="ctr"/>
            <a:r>
              <a:rPr lang="ru-RU" i="1" dirty="0" smtClean="0"/>
              <a:t/>
            </a:r>
            <a:br>
              <a:rPr lang="ru-RU" i="1" dirty="0" smtClean="0"/>
            </a:br>
            <a:r>
              <a:rPr lang="ru-RU" i="1" dirty="0" smtClean="0"/>
              <a:t/>
            </a:r>
            <a:br>
              <a:rPr lang="ru-RU" i="1" dirty="0" smtClean="0"/>
            </a:br>
            <a:r>
              <a:rPr lang="ru-RU" i="1" dirty="0" smtClean="0"/>
              <a:t/>
            </a:r>
            <a:br>
              <a:rPr lang="ru-RU" i="1" dirty="0" smtClean="0"/>
            </a:br>
            <a:r>
              <a:rPr lang="ru-RU" b="1" dirty="0" smtClean="0">
                <a:solidFill>
                  <a:schemeClr val="tx1"/>
                </a:solidFill>
              </a:rPr>
              <a:t>Приказ «Об организации работы ДОУ в летний период»:</a:t>
            </a:r>
            <a:r>
              <a:rPr lang="ru-RU" dirty="0" smtClean="0"/>
              <a:t/>
            </a:r>
            <a:br>
              <a:rPr lang="ru-RU" dirty="0" smtClean="0"/>
            </a:br>
            <a:endParaRPr lang="ru-RU" dirty="0"/>
          </a:p>
        </p:txBody>
      </p:sp>
      <p:sp>
        <p:nvSpPr>
          <p:cNvPr id="3" name="Содержимое 2"/>
          <p:cNvSpPr>
            <a:spLocks noGrp="1"/>
          </p:cNvSpPr>
          <p:nvPr>
            <p:ph sz="quarter" idx="1"/>
          </p:nvPr>
        </p:nvSpPr>
        <p:spPr>
          <a:xfrm>
            <a:off x="357158" y="1071546"/>
            <a:ext cx="8143932" cy="5402406"/>
          </a:xfrm>
        </p:spPr>
        <p:txBody>
          <a:bodyPr>
            <a:normAutofit fontScale="92500" lnSpcReduction="10000"/>
          </a:bodyPr>
          <a:lstStyle/>
          <a:p>
            <a:pPr algn="just"/>
            <a:r>
              <a:rPr lang="ru-RU" dirty="0" smtClean="0"/>
              <a:t>- план подготовки ДОУ к летнему периоду с распределением обязанностей по всем сотрудникам, работающих в ЛОП; </a:t>
            </a:r>
          </a:p>
          <a:p>
            <a:pPr algn="just"/>
            <a:r>
              <a:rPr lang="ru-RU" dirty="0" smtClean="0"/>
              <a:t>- организацию питания воспитанников в летний оздоровительный период; </a:t>
            </a:r>
          </a:p>
          <a:p>
            <a:pPr algn="just"/>
            <a:r>
              <a:rPr lang="ru-RU" dirty="0"/>
              <a:t>- соблюдение санитарно-эпидемиологических требований </a:t>
            </a:r>
            <a:r>
              <a:rPr lang="ru-RU" dirty="0" smtClean="0"/>
              <a:t>в условиях оптимизации </a:t>
            </a:r>
            <a:r>
              <a:rPr lang="ru-RU" dirty="0"/>
              <a:t>профилактических и противоэпидемических мероприятий в отношении новой </a:t>
            </a:r>
            <a:r>
              <a:rPr lang="ru-RU" dirty="0" err="1"/>
              <a:t>коронавирусной</a:t>
            </a:r>
            <a:r>
              <a:rPr lang="ru-RU" dirty="0"/>
              <a:t> инфекции </a:t>
            </a:r>
            <a:r>
              <a:rPr lang="ru-RU" dirty="0" smtClean="0"/>
              <a:t>(COVID-19);</a:t>
            </a:r>
          </a:p>
          <a:p>
            <a:pPr algn="just"/>
            <a:r>
              <a:rPr lang="ru-RU" dirty="0" smtClean="0"/>
              <a:t>- персональную ответственность каждого сотрудника учреждения по охране жизни и здоровья детей в детском саду и на детских площадках; </a:t>
            </a:r>
          </a:p>
          <a:p>
            <a:pPr algn="just"/>
            <a:r>
              <a:rPr lang="ru-RU" dirty="0" smtClean="0"/>
              <a:t>- организация контроля </a:t>
            </a:r>
            <a:r>
              <a:rPr lang="ru-RU" dirty="0" err="1" smtClean="0"/>
              <a:t>внутрисадовской</a:t>
            </a:r>
            <a:r>
              <a:rPr lang="ru-RU" dirty="0" smtClean="0"/>
              <a:t> комиссией по охране труда по организации и подготовки к летним оздоровительным мероприятиям.</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74638"/>
            <a:ext cx="8429684" cy="1296974"/>
          </a:xfrm>
        </p:spPr>
        <p:txBody>
          <a:bodyPr>
            <a:normAutofit fontScale="90000"/>
          </a:bodyPr>
          <a:lstStyle/>
          <a:p>
            <a:pPr algn="ctr"/>
            <a:r>
              <a:rPr lang="ru-RU" b="1" dirty="0" smtClean="0">
                <a:solidFill>
                  <a:schemeClr val="tx1"/>
                </a:solidFill>
              </a:rPr>
              <a:t>«Инструкция по организации охраны жизни и здоровья детей в детских садах и на детских площадках»№ 7 </a:t>
            </a:r>
            <a:endParaRPr lang="ru-RU" b="1" dirty="0">
              <a:solidFill>
                <a:schemeClr val="tx1"/>
              </a:solidFill>
            </a:endParaRPr>
          </a:p>
        </p:txBody>
      </p:sp>
      <p:sp>
        <p:nvSpPr>
          <p:cNvPr id="3" name="Содержимое 2"/>
          <p:cNvSpPr>
            <a:spLocks noGrp="1"/>
          </p:cNvSpPr>
          <p:nvPr>
            <p:ph sz="quarter" idx="1"/>
          </p:nvPr>
        </p:nvSpPr>
        <p:spPr>
          <a:xfrm>
            <a:off x="214282" y="1600200"/>
            <a:ext cx="8429684" cy="5114948"/>
          </a:xfrm>
        </p:spPr>
        <p:txBody>
          <a:bodyPr>
            <a:normAutofit fontScale="47500" lnSpcReduction="20000"/>
          </a:bodyPr>
          <a:lstStyle/>
          <a:p>
            <a:r>
              <a:rPr lang="ru-RU" sz="4000" dirty="0" smtClean="0"/>
              <a:t>- </a:t>
            </a:r>
            <a:r>
              <a:rPr lang="ru-RU" sz="4200" dirty="0" smtClean="0"/>
              <a:t>требования к оснащению помещений ДОУ, территории ДОУ, к использованию инвентаря и игрового оборудования на участке;</a:t>
            </a:r>
          </a:p>
          <a:p>
            <a:r>
              <a:rPr lang="ru-RU" sz="4200" dirty="0" smtClean="0"/>
              <a:t>- требования безопасности детей при организации прогулок в любое время года, труда в цветнике, на участке; требования безопасности перед началом и по окончании прогулки, труда в цветнике;</a:t>
            </a:r>
          </a:p>
          <a:p>
            <a:r>
              <a:rPr lang="ru-RU" sz="4200" dirty="0" smtClean="0"/>
              <a:t>-требования безопасности во время проведения  и по окончании разных видов педагогической деятельности в помещениях; ДОУ</a:t>
            </a:r>
          </a:p>
          <a:p>
            <a:r>
              <a:rPr lang="ru-RU" sz="4200" dirty="0" smtClean="0"/>
              <a:t>- требования к организации питания, питьевого режима;</a:t>
            </a:r>
          </a:p>
          <a:p>
            <a:r>
              <a:rPr lang="ru-RU" sz="4200" dirty="0" smtClean="0"/>
              <a:t>- требования к оказанию первой доврачебной помощи, первой медицинской помощи воспитанникам до прихода медработника; </a:t>
            </a:r>
          </a:p>
          <a:p>
            <a:r>
              <a:rPr lang="ru-RU" sz="4200" dirty="0" smtClean="0"/>
              <a:t>- требования к оказанию первой помощи детям при пищевых отравлениях, отравлениях ядовитыми растениями и грибами, укусах насекомых, тепловом или солнечном ударах; </a:t>
            </a:r>
          </a:p>
          <a:p>
            <a:r>
              <a:rPr lang="ru-RU" sz="4200" dirty="0" smtClean="0"/>
              <a:t>- требования по предупреждению детского травматизма, детского дорожного травматизма, </a:t>
            </a:r>
          </a:p>
          <a:p>
            <a:r>
              <a:rPr lang="ru-RU" sz="4200" dirty="0" smtClean="0"/>
              <a:t>- требования к действиям сотрудников при чрезвычайных ситуациях.</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352928" cy="1301006"/>
          </a:xfrm>
        </p:spPr>
        <p:txBody>
          <a:bodyPr>
            <a:normAutofit fontScale="90000"/>
          </a:bodyPr>
          <a:lstStyle/>
          <a:p>
            <a:pPr algn="ctr"/>
            <a:r>
              <a:rPr lang="ru-RU" b="1" dirty="0" smtClean="0">
                <a:solidFill>
                  <a:schemeClr val="tx1"/>
                </a:solidFill>
              </a:rPr>
              <a:t/>
            </a:r>
            <a:br>
              <a:rPr lang="ru-RU" b="1" dirty="0" smtClean="0">
                <a:solidFill>
                  <a:schemeClr val="tx1"/>
                </a:solidFill>
              </a:rPr>
            </a:br>
            <a:r>
              <a:rPr lang="ru-RU" b="1" dirty="0">
                <a:solidFill>
                  <a:schemeClr val="tx1"/>
                </a:solidFill>
              </a:rPr>
              <a:t/>
            </a:r>
            <a:br>
              <a:rPr lang="ru-RU" b="1" dirty="0">
                <a:solidFill>
                  <a:schemeClr val="tx1"/>
                </a:solidFill>
              </a:rPr>
            </a:br>
            <a:r>
              <a:rPr lang="ru-RU" b="1" dirty="0" smtClean="0">
                <a:solidFill>
                  <a:schemeClr val="tx1"/>
                </a:solidFill>
              </a:rPr>
              <a:t>Все </a:t>
            </a:r>
            <a:r>
              <a:rPr lang="ru-RU" b="1" dirty="0">
                <a:solidFill>
                  <a:schemeClr val="tx1"/>
                </a:solidFill>
              </a:rPr>
              <a:t>сотрудники ДОУ несут ответственность </a:t>
            </a:r>
            <a:r>
              <a:rPr lang="ru-RU" b="1" dirty="0" smtClean="0">
                <a:solidFill>
                  <a:schemeClr val="tx1"/>
                </a:solidFill>
              </a:rPr>
              <a:t>:</a:t>
            </a:r>
            <a:r>
              <a:rPr lang="ru-RU" dirty="0"/>
              <a:t/>
            </a:r>
            <a:br>
              <a:rPr lang="ru-RU" dirty="0"/>
            </a:br>
            <a:endParaRPr lang="ru-RU" dirty="0"/>
          </a:p>
        </p:txBody>
      </p:sp>
      <p:sp>
        <p:nvSpPr>
          <p:cNvPr id="3" name="Объект 2"/>
          <p:cNvSpPr>
            <a:spLocks noGrp="1"/>
          </p:cNvSpPr>
          <p:nvPr>
            <p:ph sz="quarter" idx="1"/>
          </p:nvPr>
        </p:nvSpPr>
        <p:spPr>
          <a:xfrm>
            <a:off x="457200" y="1052736"/>
            <a:ext cx="7931224" cy="5421216"/>
          </a:xfrm>
        </p:spPr>
        <p:txBody>
          <a:bodyPr>
            <a:normAutofit/>
          </a:bodyPr>
          <a:lstStyle/>
          <a:p>
            <a:r>
              <a:rPr lang="ru-RU" dirty="0" smtClean="0"/>
              <a:t>- </a:t>
            </a:r>
            <a:r>
              <a:rPr lang="ru-RU" dirty="0"/>
              <a:t>за выполнение Инструкции по организации охраны жизни и здоровья детей в детских садах и на детских площадках</a:t>
            </a:r>
            <a:r>
              <a:rPr lang="ru-RU" dirty="0" smtClean="0"/>
              <a:t>;</a:t>
            </a:r>
          </a:p>
          <a:p>
            <a:endParaRPr lang="ru-RU" dirty="0"/>
          </a:p>
          <a:p>
            <a:r>
              <a:rPr lang="ru-RU" dirty="0"/>
              <a:t>- выполнение требований пропускного режима и антитеррористической безопасности</a:t>
            </a:r>
            <a:r>
              <a:rPr lang="ru-RU" dirty="0" smtClean="0"/>
              <a:t>;</a:t>
            </a:r>
          </a:p>
          <a:p>
            <a:pPr marL="0" indent="0">
              <a:buNone/>
            </a:pPr>
            <a:endParaRPr lang="ru-RU" dirty="0" smtClean="0"/>
          </a:p>
          <a:p>
            <a:r>
              <a:rPr lang="ru-RU" dirty="0" smtClean="0"/>
              <a:t>- </a:t>
            </a:r>
            <a:r>
              <a:rPr lang="ru-RU" dirty="0"/>
              <a:t>соблюдение требований пожарной безопасности и охраны труда</a:t>
            </a:r>
            <a:r>
              <a:rPr lang="ru-RU" dirty="0" smtClean="0"/>
              <a:t>;</a:t>
            </a:r>
          </a:p>
          <a:p>
            <a:endParaRPr lang="ru-RU" dirty="0"/>
          </a:p>
          <a:p>
            <a:r>
              <a:rPr lang="ru-RU" dirty="0" smtClean="0"/>
              <a:t>- </a:t>
            </a:r>
            <a:r>
              <a:rPr lang="ru-RU" dirty="0"/>
              <a:t>соблюдение требований санитарного законодательства.</a:t>
            </a:r>
          </a:p>
        </p:txBody>
      </p:sp>
    </p:spTree>
    <p:extLst>
      <p:ext uri="{BB962C8B-B14F-4D97-AF65-F5344CB8AC3E}">
        <p14:creationId xmlns:p14="http://schemas.microsoft.com/office/powerpoint/2010/main" xmlns="" val="760823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14290"/>
            <a:ext cx="8358246" cy="857256"/>
          </a:xfrm>
        </p:spPr>
        <p:txBody>
          <a:bodyPr>
            <a:normAutofit fontScale="90000"/>
          </a:bodyPr>
          <a:lstStyle/>
          <a:p>
            <a:pPr algn="ctr"/>
            <a:r>
              <a:rPr lang="ru-RU" dirty="0" smtClean="0"/>
              <a:t/>
            </a:r>
            <a:br>
              <a:rPr lang="ru-RU" dirty="0" smtClean="0"/>
            </a:br>
            <a:r>
              <a:rPr lang="ru-RU" dirty="0" smtClean="0"/>
              <a:t/>
            </a:r>
            <a:br>
              <a:rPr lang="ru-RU" dirty="0" smtClean="0"/>
            </a:br>
            <a:r>
              <a:rPr lang="ru-RU" dirty="0" smtClean="0"/>
              <a:t/>
            </a:r>
            <a:br>
              <a:rPr lang="ru-RU" dirty="0" smtClean="0"/>
            </a:br>
            <a:r>
              <a:rPr lang="ru-RU" dirty="0" smtClean="0"/>
              <a:t/>
            </a:r>
            <a:br>
              <a:rPr lang="ru-RU" dirty="0" smtClean="0"/>
            </a:br>
            <a:r>
              <a:rPr lang="ru-RU" b="1" dirty="0" smtClean="0">
                <a:solidFill>
                  <a:schemeClr val="tx1"/>
                </a:solidFill>
              </a:rPr>
              <a:t>Критерии готовности ДОУ к работе в летний период</a:t>
            </a:r>
            <a:r>
              <a:rPr lang="ru-RU" dirty="0" smtClean="0">
                <a:solidFill>
                  <a:schemeClr val="tx1"/>
                </a:solidFill>
              </a:rPr>
              <a:t>:</a:t>
            </a:r>
            <a:endParaRPr lang="ru-RU" dirty="0">
              <a:solidFill>
                <a:schemeClr val="tx1"/>
              </a:solidFill>
            </a:endParaRPr>
          </a:p>
        </p:txBody>
      </p:sp>
      <p:sp>
        <p:nvSpPr>
          <p:cNvPr id="3" name="Содержимое 2"/>
          <p:cNvSpPr>
            <a:spLocks noGrp="1"/>
          </p:cNvSpPr>
          <p:nvPr>
            <p:ph sz="quarter" idx="1"/>
          </p:nvPr>
        </p:nvSpPr>
        <p:spPr>
          <a:xfrm>
            <a:off x="285720" y="1000108"/>
            <a:ext cx="8143932" cy="5473844"/>
          </a:xfrm>
        </p:spPr>
        <p:txBody>
          <a:bodyPr>
            <a:normAutofit/>
          </a:bodyPr>
          <a:lstStyle/>
          <a:p>
            <a:r>
              <a:rPr lang="ru-RU" dirty="0" smtClean="0"/>
              <a:t>- наличие необходимой документации;</a:t>
            </a:r>
          </a:p>
          <a:p>
            <a:r>
              <a:rPr lang="ru-RU" dirty="0" smtClean="0"/>
              <a:t>- соответствие оборудования игровых и физкультурных площадок требованиям </a:t>
            </a:r>
            <a:r>
              <a:rPr lang="ru-RU" dirty="0" err="1" smtClean="0"/>
              <a:t>СанПиН</a:t>
            </a:r>
            <a:r>
              <a:rPr lang="ru-RU" dirty="0" smtClean="0"/>
              <a:t> и инструкции по охране жизни и здоровья детей; </a:t>
            </a:r>
          </a:p>
          <a:p>
            <a:r>
              <a:rPr lang="ru-RU" dirty="0" smtClean="0"/>
              <a:t>- наличие свежего сертифицированного песка;</a:t>
            </a:r>
          </a:p>
          <a:p>
            <a:r>
              <a:rPr lang="ru-RU" dirty="0" smtClean="0"/>
              <a:t> -разнообразие выносного оборудования для организации различных видов деятельности с детьми;</a:t>
            </a:r>
          </a:p>
          <a:p>
            <a:r>
              <a:rPr lang="ru-RU" dirty="0" smtClean="0"/>
              <a:t>- наличие системы контроля организации летнего оздоровительного периода с детьми;</a:t>
            </a:r>
          </a:p>
          <a:p>
            <a:r>
              <a:rPr lang="ru-RU" dirty="0" smtClean="0"/>
              <a:t>- создание условий для адаптации детей</a:t>
            </a:r>
            <a:r>
              <a:rPr lang="ru-RU" dirty="0"/>
              <a:t>.</a:t>
            </a:r>
            <a:endParaRPr lang="ru-RU" dirty="0" smtClean="0"/>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1938</TotalTime>
  <Words>1415</Words>
  <Application>Microsoft Office PowerPoint</Application>
  <PresentationFormat>Экран (4:3)</PresentationFormat>
  <Paragraphs>145</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Эркер</vt:lpstr>
      <vt:lpstr>  Организация и контроль  летне –оздоровительных мероприятий  в дошкольных образовательных учреждениях   г. Набережные Челны   </vt:lpstr>
      <vt:lpstr>                                              Задачи летнего оздоровительного периода дошкольных образовательных учреждений:  </vt:lpstr>
      <vt:lpstr>Документы, регламентирующие деятельность ДОУ в летний период</vt:lpstr>
      <vt:lpstr>Нормативные документы:  </vt:lpstr>
      <vt:lpstr>Нормативные документы: </vt:lpstr>
      <vt:lpstr>   Приказ «Об организации работы ДОУ в летний период»: </vt:lpstr>
      <vt:lpstr>«Инструкция по организации охраны жизни и здоровья детей в детских садах и на детских площадках»№ 7 </vt:lpstr>
      <vt:lpstr>  Все сотрудники ДОУ несут ответственность : </vt:lpstr>
      <vt:lpstr>    Критерии готовности ДОУ к работе в летний период:</vt:lpstr>
      <vt:lpstr>Предупреждение  детского травматизма</vt:lpstr>
      <vt:lpstr>Слайд 11</vt:lpstr>
      <vt:lpstr>Медицинский персонал: </vt:lpstr>
      <vt:lpstr>Медицинский персонал: </vt:lpstr>
      <vt:lpstr>Организация прогулок Питьевой режим в детском саду (СП 2.4.3648-20, п.2.6.6):  </vt:lpstr>
      <vt:lpstr>Организация прогулок  Трудовая деятельность детей </vt:lpstr>
      <vt:lpstr>Слайд 16</vt:lpstr>
      <vt:lpstr>Тропа здоровья</vt:lpstr>
      <vt:lpstr>Организация адаптации детей</vt:lpstr>
      <vt:lpstr>Осуществление контроля   за организацией ЛОП</vt:lpstr>
      <vt:lpstr>Руководителям всех ДОУ:</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итоги  проверки:  «Мониторинг создания условий для осуществления образовательного процесса с детьми инвалидами»</dc:title>
  <dc:creator>Ильдар</dc:creator>
  <cp:lastModifiedBy>бухгалтерия 1</cp:lastModifiedBy>
  <cp:revision>109</cp:revision>
  <dcterms:created xsi:type="dcterms:W3CDTF">2016-11-23T17:33:29Z</dcterms:created>
  <dcterms:modified xsi:type="dcterms:W3CDTF">2022-06-01T13:43:12Z</dcterms:modified>
</cp:coreProperties>
</file>